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emf" ContentType="image/x-emf"/>
  <Default Extension="gif" ContentType="image/gif"/>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3" r:id="rId4"/>
  </p:sldMasterIdLst>
  <p:notesMasterIdLst>
    <p:notesMasterId r:id="rId16"/>
  </p:notesMasterIdLst>
  <p:sldIdLst>
    <p:sldId id="307" r:id="rId5"/>
    <p:sldId id="308" r:id="rId6"/>
    <p:sldId id="309" r:id="rId7"/>
    <p:sldId id="322" r:id="rId8"/>
    <p:sldId id="323" r:id="rId9"/>
    <p:sldId id="329" r:id="rId10"/>
    <p:sldId id="334" r:id="rId11"/>
    <p:sldId id="330" r:id="rId12"/>
    <p:sldId id="331" r:id="rId13"/>
    <p:sldId id="335" r:id="rId14"/>
    <p:sldId id="339" r:id="rId15"/>
    <p:sldId id="341" r:id="rId17"/>
    <p:sldId id="342" r:id="rId18"/>
    <p:sldId id="343" r:id="rId19"/>
    <p:sldId id="337" r:id="rId20"/>
    <p:sldId id="346" r:id="rId21"/>
    <p:sldId id="347" r:id="rId22"/>
    <p:sldId id="351" r:id="rId23"/>
    <p:sldId id="348" r:id="rId24"/>
    <p:sldId id="374" r:id="rId25"/>
    <p:sldId id="349" r:id="rId26"/>
    <p:sldId id="354" r:id="rId27"/>
    <p:sldId id="352" r:id="rId28"/>
    <p:sldId id="362" r:id="rId29"/>
    <p:sldId id="363" r:id="rId30"/>
    <p:sldId id="364" r:id="rId31"/>
    <p:sldId id="365" r:id="rId32"/>
    <p:sldId id="366" r:id="rId33"/>
    <p:sldId id="367" r:id="rId34"/>
    <p:sldId id="368" r:id="rId35"/>
    <p:sldId id="369" r:id="rId36"/>
    <p:sldId id="370" r:id="rId37"/>
    <p:sldId id="371" r:id="rId38"/>
    <p:sldId id="372" r:id="rId39"/>
    <p:sldId id="373" r:id="rId40"/>
    <p:sldId id="353" r:id="rId41"/>
    <p:sldId id="361" r:id="rId42"/>
    <p:sldId id="377" r:id="rId43"/>
    <p:sldId id="332" r:id="rId44"/>
    <p:sldId id="345" r:id="rId45"/>
    <p:sldId id="327" r:id="rId46"/>
    <p:sldId id="355" r:id="rId47"/>
    <p:sldId id="356" r:id="rId48"/>
    <p:sldId id="357" r:id="rId49"/>
    <p:sldId id="376" r:id="rId50"/>
    <p:sldId id="375" r:id="rId51"/>
    <p:sldId id="326"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5" Type="http://schemas.openxmlformats.org/officeDocument/2006/relationships/tableStyles" Target="tableStyles.xml"/><Relationship Id="rId54" Type="http://schemas.openxmlformats.org/officeDocument/2006/relationships/viewProps" Target="viewProps.xml"/><Relationship Id="rId53" Type="http://schemas.openxmlformats.org/officeDocument/2006/relationships/presProps" Target="presProps.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notesMaster" Target="notesMasters/notesMaster1.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7DB1FC-2A0D-45A8-A2D3-07DECA68E130}"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E909C0-7EAB-4FF6-AA13-3DCEEB0AE676}"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fld>
            <a:endParaRPr lang="zh-CN" alt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fld>
            <a:endParaRPr lang="zh-CN" altLang="en-US"/>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26BC15-B161-4C75-9B3A-128C9125074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8B4E113-1DE2-475C-BE03-FB3C59433037}" type="slidenum">
              <a:rPr lang="zh-CN" altLang="en-US" smtClean="0"/>
            </a:fld>
            <a:endParaRPr lang="zh-CN" altLang="en-US"/>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BAC5AD-F86E-4A0F-B608-197580096FE8}"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BAEBBA-BD7B-43B3-B8B0-41A804A5145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0BAC5AD-F86E-4A0F-B608-197580096FE8}"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BAEBBA-BD7B-43B3-B8B0-41A804A5145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F0BAC5AD-F86E-4A0F-B608-197580096FE8}"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BAEBBA-BD7B-43B3-B8B0-41A804A5145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F0BAC5AD-F86E-4A0F-B608-197580096FE8}"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BAEBBA-BD7B-43B3-B8B0-41A804A5145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F0BAC5AD-F86E-4A0F-B608-197580096FE8}"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BAEBBA-BD7B-43B3-B8B0-41A804A5145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BAC5AD-F86E-4A0F-B608-197580096FE8}"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BAEBBA-BD7B-43B3-B8B0-41A804A5145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BAC5AD-F86E-4A0F-B608-197580096FE8}"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BAEBBA-BD7B-43B3-B8B0-41A804A5145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F0BAC5AD-F86E-4A0F-B608-197580096FE8}"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BAEBBA-BD7B-43B3-B8B0-41A804A5145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F0BAC5AD-F86E-4A0F-B608-197580096FE8}"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BAEBBA-BD7B-43B3-B8B0-41A804A5145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0BAC5AD-F86E-4A0F-B608-197580096FE8}"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BAEBBA-BD7B-43B3-B8B0-41A804A5145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0BAC5AD-F86E-4A0F-B608-197580096FE8}"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BAEBBA-BD7B-43B3-B8B0-41A804A5145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33BB504A-11D5-4594-99D7-C9A16AF1D067}"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97553C6-A3D7-405C-ABD2-52B04B23E2E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BB504A-11D5-4594-99D7-C9A16AF1D067}"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97553C6-A3D7-405C-ABD2-52B04B23E2E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97553C6-A3D7-405C-ABD2-52B04B23E2E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fld>
            <a:endParaRPr lang="zh-CN" alt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fld>
            <a:endParaRPr lang="zh-CN" alt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fld>
            <a:endParaRPr lang="zh-CN" alt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fld>
            <a:endParaRPr lang="zh-CN" alt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fld>
            <a:endParaRPr lang="zh-CN" alt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fld>
            <a:endParaRPr lang="zh-CN" alt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3" Type="http://schemas.openxmlformats.org/officeDocument/2006/relationships/theme" Target="../theme/theme3.xml"/><Relationship Id="rId12" Type="http://schemas.openxmlformats.org/officeDocument/2006/relationships/image" Target="../media/image4.jpeg"/><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BAC5AD-F86E-4A0F-B608-197580096FE8}"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BAEBBA-BD7B-43B3-B8B0-41A804A51452}"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BB504A-11D5-4594-99D7-C9A16AF1D06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7553C6-A3D7-405C-ABD2-52B04B23E2E7}"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themeOverride" Target="../theme/themeOverride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microsoft.com/office/2007/relationships/hdphoto" Target="../media/image6.wdp"/><Relationship Id="rId2" Type="http://schemas.openxmlformats.org/officeDocument/2006/relationships/image" Target="../media/image5.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hemeOverride" Target="../theme/themeOverride7.xml"/><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themeOverride" Target="../theme/themeOverride8.xml"/><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hemeOverride" Target="../theme/themeOverride9.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hemeOverride" Target="../theme/themeOverride10.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hemeOverride" Target="../theme/themeOverride11.xml"/><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23.wdp"/><Relationship Id="rId1"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slide" Target="slide18.xml"/><Relationship Id="rId6" Type="http://schemas.microsoft.com/office/2007/relationships/hdphoto" Target="../media/image23.wdp"/><Relationship Id="rId5" Type="http://schemas.openxmlformats.org/officeDocument/2006/relationships/image" Target="../media/image22.png"/><Relationship Id="rId4" Type="http://schemas.openxmlformats.org/officeDocument/2006/relationships/slide" Target="slide21.xml"/><Relationship Id="rId3" Type="http://schemas.openxmlformats.org/officeDocument/2006/relationships/slide" Target="slide19.xml"/><Relationship Id="rId2" Type="http://schemas.openxmlformats.org/officeDocument/2006/relationships/slide" Target="slide20.xml"/><Relationship Id="rId1" Type="http://schemas.openxmlformats.org/officeDocument/2006/relationships/slide" Target="slide17.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slide" Target="slide16.xml"/><Relationship Id="rId2" Type="http://schemas.microsoft.com/office/2007/relationships/hdphoto" Target="../media/image23.wdp"/><Relationship Id="rId1" Type="http://schemas.openxmlformats.org/officeDocument/2006/relationships/image" Target="../media/image22.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slide" Target="slide16.xml"/><Relationship Id="rId2" Type="http://schemas.microsoft.com/office/2007/relationships/hdphoto" Target="../media/image23.wdp"/><Relationship Id="rId1" Type="http://schemas.openxmlformats.org/officeDocument/2006/relationships/image" Target="../media/image22.pn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microsoft.com/office/2007/relationships/hdphoto" Target="../media/image23.wdp"/><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hemeOverride" Target="../theme/themeOverride2.xml"/><Relationship Id="rId4" Type="http://schemas.openxmlformats.org/officeDocument/2006/relationships/image" Target="../media/image7.png"/><Relationship Id="rId3" Type="http://schemas.microsoft.com/office/2007/relationships/hdphoto" Target="../media/image12.wdp"/><Relationship Id="rId2" Type="http://schemas.openxmlformats.org/officeDocument/2006/relationships/image" Target="../media/image11.png"/><Relationship Id="rId1" Type="http://schemas.openxmlformats.org/officeDocument/2006/relationships/image" Target="../media/image10.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slide" Target="slide16.xml"/><Relationship Id="rId2" Type="http://schemas.microsoft.com/office/2007/relationships/hdphoto" Target="../media/image23.wdp"/><Relationship Id="rId1" Type="http://schemas.openxmlformats.org/officeDocument/2006/relationships/image" Target="../media/image22.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slide" Target="slide16.xml"/><Relationship Id="rId2" Type="http://schemas.microsoft.com/office/2007/relationships/hdphoto" Target="../media/image23.wdp"/><Relationship Id="rId1" Type="http://schemas.openxmlformats.org/officeDocument/2006/relationships/image" Target="../media/image22.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hemeOverride" Target="../theme/themeOverride12.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7.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hemeOverride" Target="../theme/themeOverride13.xml"/><Relationship Id="rId4" Type="http://schemas.openxmlformats.org/officeDocument/2006/relationships/image" Target="../media/image7.png"/><Relationship Id="rId3" Type="http://schemas.microsoft.com/office/2007/relationships/hdphoto" Target="../media/image12.wdp"/><Relationship Id="rId2" Type="http://schemas.openxmlformats.org/officeDocument/2006/relationships/image" Target="../media/image11.png"/><Relationship Id="rId1"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openxmlformats.org/officeDocument/2006/relationships/image" Target="../media/image30.png"/><Relationship Id="rId6" Type="http://schemas.microsoft.com/office/2007/relationships/media" Target="../media/media2.mp3"/><Relationship Id="rId5" Type="http://schemas.openxmlformats.org/officeDocument/2006/relationships/audio" Target="../media/media2.mp3"/><Relationship Id="rId4" Type="http://schemas.microsoft.com/office/2007/relationships/hdphoto" Target="../media/image29.wdp"/><Relationship Id="rId3" Type="http://schemas.openxmlformats.org/officeDocument/2006/relationships/image" Target="../media/image28.png"/><Relationship Id="rId2" Type="http://schemas.openxmlformats.org/officeDocument/2006/relationships/slide" Target="slide2.xml"/><Relationship Id="rId1" Type="http://schemas.openxmlformats.org/officeDocument/2006/relationships/image" Target="../media/image27.jpeg"/></Relationships>
</file>

<file path=ppt/slides/_rels/slide25.xml.rels><?xml version="1.0" encoding="UTF-8" standalone="yes"?>
<Relationships xmlns="http://schemas.openxmlformats.org/package/2006/relationships"><Relationship Id="rId9" Type="http://schemas.openxmlformats.org/officeDocument/2006/relationships/slide" Target="slide31.xml"/><Relationship Id="rId8" Type="http://schemas.microsoft.com/office/2007/relationships/hdphoto" Target="../media/image35.wdp"/><Relationship Id="rId7" Type="http://schemas.openxmlformats.org/officeDocument/2006/relationships/image" Target="../media/image34.png"/><Relationship Id="rId6" Type="http://schemas.openxmlformats.org/officeDocument/2006/relationships/slide" Target="slide28.xml"/><Relationship Id="rId5" Type="http://schemas.microsoft.com/office/2007/relationships/hdphoto" Target="../media/image33.wdp"/><Relationship Id="rId4" Type="http://schemas.openxmlformats.org/officeDocument/2006/relationships/image" Target="../media/image32.png"/><Relationship Id="rId3" Type="http://schemas.openxmlformats.org/officeDocument/2006/relationships/slide" Target="slide26.xml"/><Relationship Id="rId27" Type="http://schemas.openxmlformats.org/officeDocument/2006/relationships/slideLayout" Target="../slideLayouts/slideLayout24.xml"/><Relationship Id="rId26" Type="http://schemas.openxmlformats.org/officeDocument/2006/relationships/image" Target="../media/image45.png"/><Relationship Id="rId25" Type="http://schemas.microsoft.com/office/2007/relationships/hdphoto" Target="../media/image44.wdp"/><Relationship Id="rId24" Type="http://schemas.openxmlformats.org/officeDocument/2006/relationships/image" Target="../media/image43.png"/><Relationship Id="rId23" Type="http://schemas.openxmlformats.org/officeDocument/2006/relationships/image" Target="../media/image42.GIF"/><Relationship Id="rId22" Type="http://schemas.openxmlformats.org/officeDocument/2006/relationships/slide" Target="slide32.xml"/><Relationship Id="rId21" Type="http://schemas.openxmlformats.org/officeDocument/2006/relationships/slide" Target="slide34.xml"/><Relationship Id="rId20" Type="http://schemas.openxmlformats.org/officeDocument/2006/relationships/slide" Target="slide30.xml"/><Relationship Id="rId2" Type="http://schemas.openxmlformats.org/officeDocument/2006/relationships/slide" Target="slide13.xml"/><Relationship Id="rId19" Type="http://schemas.openxmlformats.org/officeDocument/2006/relationships/slide" Target="slide29.xml"/><Relationship Id="rId18" Type="http://schemas.openxmlformats.org/officeDocument/2006/relationships/slide" Target="slide27.xml"/><Relationship Id="rId17" Type="http://schemas.microsoft.com/office/2007/relationships/hdphoto" Target="../media/image41.wdp"/><Relationship Id="rId16" Type="http://schemas.openxmlformats.org/officeDocument/2006/relationships/image" Target="../media/image40.png"/><Relationship Id="rId15" Type="http://schemas.openxmlformats.org/officeDocument/2006/relationships/slide" Target="slide35.xml"/><Relationship Id="rId14" Type="http://schemas.microsoft.com/office/2007/relationships/hdphoto" Target="../media/image39.wdp"/><Relationship Id="rId13" Type="http://schemas.openxmlformats.org/officeDocument/2006/relationships/image" Target="../media/image38.png"/><Relationship Id="rId12" Type="http://schemas.openxmlformats.org/officeDocument/2006/relationships/slide" Target="slide33.xml"/><Relationship Id="rId11" Type="http://schemas.microsoft.com/office/2007/relationships/hdphoto" Target="../media/image37.wdp"/><Relationship Id="rId10" Type="http://schemas.openxmlformats.org/officeDocument/2006/relationships/image" Target="../media/image36.png"/><Relationship Id="rId1" Type="http://schemas.openxmlformats.org/officeDocument/2006/relationships/image" Target="../media/image31.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25.xml"/><Relationship Id="rId4" Type="http://schemas.microsoft.com/office/2007/relationships/hdphoto" Target="../media/image29.wdp"/><Relationship Id="rId3" Type="http://schemas.openxmlformats.org/officeDocument/2006/relationships/image" Target="../media/image28.png"/><Relationship Id="rId2" Type="http://schemas.openxmlformats.org/officeDocument/2006/relationships/slide" Target="slide25.xml"/><Relationship Id="rId1" Type="http://schemas.openxmlformats.org/officeDocument/2006/relationships/image" Target="../media/image46.jpe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5.xml"/><Relationship Id="rId4" Type="http://schemas.microsoft.com/office/2007/relationships/hdphoto" Target="../media/image29.wdp"/><Relationship Id="rId3" Type="http://schemas.openxmlformats.org/officeDocument/2006/relationships/image" Target="../media/image28.png"/><Relationship Id="rId2" Type="http://schemas.openxmlformats.org/officeDocument/2006/relationships/slide" Target="slide25.xml"/><Relationship Id="rId1" Type="http://schemas.openxmlformats.org/officeDocument/2006/relationships/image" Target="../media/image47.jpe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25.xml"/><Relationship Id="rId4" Type="http://schemas.microsoft.com/office/2007/relationships/hdphoto" Target="../media/image29.wdp"/><Relationship Id="rId3" Type="http://schemas.openxmlformats.org/officeDocument/2006/relationships/image" Target="../media/image28.png"/><Relationship Id="rId2" Type="http://schemas.openxmlformats.org/officeDocument/2006/relationships/slide" Target="slide25.xml"/><Relationship Id="rId1" Type="http://schemas.openxmlformats.org/officeDocument/2006/relationships/image" Target="../media/image48.jpe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25.xml"/><Relationship Id="rId4" Type="http://schemas.microsoft.com/office/2007/relationships/hdphoto" Target="../media/image29.wdp"/><Relationship Id="rId3" Type="http://schemas.openxmlformats.org/officeDocument/2006/relationships/image" Target="../media/image28.png"/><Relationship Id="rId2" Type="http://schemas.openxmlformats.org/officeDocument/2006/relationships/slide" Target="slide25.xml"/><Relationship Id="rId1" Type="http://schemas.openxmlformats.org/officeDocument/2006/relationships/image" Target="../media/image46.jpe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hemeOverride" Target="../theme/themeOverride3.xml"/><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25.xml"/><Relationship Id="rId4" Type="http://schemas.microsoft.com/office/2007/relationships/hdphoto" Target="../media/image29.wdp"/><Relationship Id="rId3" Type="http://schemas.openxmlformats.org/officeDocument/2006/relationships/image" Target="../media/image28.png"/><Relationship Id="rId2" Type="http://schemas.openxmlformats.org/officeDocument/2006/relationships/slide" Target="slide25.xml"/><Relationship Id="rId1" Type="http://schemas.openxmlformats.org/officeDocument/2006/relationships/image" Target="../media/image49.jpe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25.xml"/><Relationship Id="rId4" Type="http://schemas.microsoft.com/office/2007/relationships/hdphoto" Target="../media/image29.wdp"/><Relationship Id="rId3" Type="http://schemas.openxmlformats.org/officeDocument/2006/relationships/image" Target="../media/image28.png"/><Relationship Id="rId2" Type="http://schemas.openxmlformats.org/officeDocument/2006/relationships/slide" Target="slide25.xml"/><Relationship Id="rId1" Type="http://schemas.openxmlformats.org/officeDocument/2006/relationships/image" Target="../media/image50.jpe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25.xml"/><Relationship Id="rId4" Type="http://schemas.microsoft.com/office/2007/relationships/hdphoto" Target="../media/image29.wdp"/><Relationship Id="rId3" Type="http://schemas.openxmlformats.org/officeDocument/2006/relationships/image" Target="../media/image28.png"/><Relationship Id="rId2" Type="http://schemas.openxmlformats.org/officeDocument/2006/relationships/slide" Target="slide25.xml"/><Relationship Id="rId1" Type="http://schemas.openxmlformats.org/officeDocument/2006/relationships/image" Target="../media/image47.jpe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25.xml"/><Relationship Id="rId4" Type="http://schemas.microsoft.com/office/2007/relationships/hdphoto" Target="../media/image29.wdp"/><Relationship Id="rId3" Type="http://schemas.openxmlformats.org/officeDocument/2006/relationships/image" Target="../media/image28.png"/><Relationship Id="rId2" Type="http://schemas.openxmlformats.org/officeDocument/2006/relationships/slide" Target="slide25.xml"/><Relationship Id="rId1" Type="http://schemas.openxmlformats.org/officeDocument/2006/relationships/image" Target="../media/image49.jpe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25.xml"/><Relationship Id="rId4" Type="http://schemas.openxmlformats.org/officeDocument/2006/relationships/slide" Target="slide25.xml"/><Relationship Id="rId3" Type="http://schemas.microsoft.com/office/2007/relationships/hdphoto" Target="../media/image29.wdp"/><Relationship Id="rId2" Type="http://schemas.openxmlformats.org/officeDocument/2006/relationships/image" Target="../media/image28.png"/><Relationship Id="rId1" Type="http://schemas.openxmlformats.org/officeDocument/2006/relationships/image" Target="../media/image50.jpe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25.xml"/><Relationship Id="rId4" Type="http://schemas.openxmlformats.org/officeDocument/2006/relationships/slide" Target="slide25.xml"/><Relationship Id="rId3" Type="http://schemas.microsoft.com/office/2007/relationships/hdphoto" Target="../media/image29.wdp"/><Relationship Id="rId2" Type="http://schemas.openxmlformats.org/officeDocument/2006/relationships/image" Target="../media/image28.png"/><Relationship Id="rId1" Type="http://schemas.openxmlformats.org/officeDocument/2006/relationships/image" Target="../media/image51.jpeg"/></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hemeOverride" Target="../theme/themeOverride14.xml"/><Relationship Id="rId4" Type="http://schemas.openxmlformats.org/officeDocument/2006/relationships/image" Target="../media/image7.png"/><Relationship Id="rId3" Type="http://schemas.microsoft.com/office/2007/relationships/hdphoto" Target="../media/image12.wdp"/><Relationship Id="rId2" Type="http://schemas.openxmlformats.org/officeDocument/2006/relationships/image" Target="../media/image11.png"/><Relationship Id="rId1" Type="http://schemas.openxmlformats.org/officeDocument/2006/relationships/image" Target="../media/image10.png"/></Relationships>
</file>

<file path=ppt/slides/_rels/slide3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hemeOverride" Target="../theme/themeOverride15.xml"/><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8.png"/><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0.png"/><Relationship Id="rId1" Type="http://schemas.openxmlformats.org/officeDocument/2006/relationships/image" Target="../media/image59.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microsoft.com/office/2007/relationships/media" Target="../media/media1.mp4"/><Relationship Id="rId1" Type="http://schemas.openxmlformats.org/officeDocument/2006/relationships/video" Target="../media/media1.mp4"/></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2.png"/><Relationship Id="rId1" Type="http://schemas.openxmlformats.org/officeDocument/2006/relationships/image" Target="../media/image61.pn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3.png"/><Relationship Id="rId1" Type="http://schemas.openxmlformats.org/officeDocument/2006/relationships/image" Target="../media/image72.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4.png"/></Relationships>
</file>

<file path=ppt/slides/_rels/slide4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hemeOverride" Target="../theme/themeOverride16.xml"/><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image" Target="../media/image7.png"/></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hemeOverride" Target="../theme/themeOverride17.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hemeOverride" Target="../theme/themeOverride4.xml"/><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hemeOverride" Target="../theme/themeOverride5.xml"/><Relationship Id="rId4" Type="http://schemas.openxmlformats.org/officeDocument/2006/relationships/image" Target="../media/image7.png"/><Relationship Id="rId3" Type="http://schemas.microsoft.com/office/2007/relationships/hdphoto" Target="../media/image12.wdp"/><Relationship Id="rId2" Type="http://schemas.openxmlformats.org/officeDocument/2006/relationships/image" Target="../media/image11.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hemeOverride" Target="../theme/themeOverride6.xml"/><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r="27111"/>
          <a:stretch>
            <a:fillRect/>
          </a:stretch>
        </p:blipFill>
        <p:spPr>
          <a:xfrm>
            <a:off x="-2" y="0"/>
            <a:ext cx="12192001" cy="6858000"/>
          </a:xfrm>
          <a:prstGeom prst="rect">
            <a:avLst/>
          </a:prstGeom>
        </p:spPr>
      </p:pic>
      <p:pic>
        <p:nvPicPr>
          <p:cNvPr id="22" name="图片 21"/>
          <p:cNvPicPr>
            <a:picLocks noChangeAspect="1"/>
          </p:cNvPicPr>
          <p:nvPr/>
        </p:nvPicPr>
        <p:blipFill>
          <a:blip r:embed="rId2">
            <a:extLst>
              <a:ext uri="{BEBA8EAE-BF5A-486C-A8C5-ECC9F3942E4B}">
                <a14:imgProps xmlns:a14="http://schemas.microsoft.com/office/drawing/2010/main">
                  <a14:imgLayer r:embed="rId3">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69198" y="-145144"/>
            <a:ext cx="4535365" cy="685800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r="93467" b="46605"/>
          <a:stretch>
            <a:fillRect/>
          </a:stretch>
        </p:blipFill>
        <p:spPr>
          <a:xfrm>
            <a:off x="-1" y="917359"/>
            <a:ext cx="786074" cy="2682184"/>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872857"/>
            <a:ext cx="12192000" cy="3980688"/>
          </a:xfrm>
          <a:prstGeom prst="rect">
            <a:avLst/>
          </a:prstGeom>
        </p:spPr>
      </p:pic>
      <p:sp>
        <p:nvSpPr>
          <p:cNvPr id="12" name="文本框 11"/>
          <p:cNvSpPr txBox="1"/>
          <p:nvPr/>
        </p:nvSpPr>
        <p:spPr>
          <a:xfrm>
            <a:off x="3742906" y="598556"/>
            <a:ext cx="64135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smtClean="0">
                <a:ln>
                  <a:noFill/>
                </a:ln>
                <a:solidFill>
                  <a:srgbClr val="865B3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Tiết: 1</a:t>
            </a:r>
            <a:endParaRPr kumimoji="0" lang="en-US" altLang="zh-CN" sz="6000" b="1" i="0" u="none" strike="noStrike" kern="1200" cap="none" spc="0" normalizeH="0" baseline="0" noProof="0">
              <a:ln>
                <a:noFill/>
              </a:ln>
              <a:solidFill>
                <a:srgbClr val="865B3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5535" y="4746184"/>
            <a:ext cx="6413548" cy="1549970"/>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10" name="文本框 11"/>
          <p:cNvSpPr txBox="1"/>
          <p:nvPr/>
        </p:nvSpPr>
        <p:spPr>
          <a:xfrm>
            <a:off x="3742906" y="1729651"/>
            <a:ext cx="641354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smtClean="0">
                <a:ln>
                  <a:noFill/>
                </a:ln>
                <a:solidFill>
                  <a:srgbClr val="ED7747">
                    <a:lumMod val="50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TÌM</a:t>
            </a:r>
            <a:r>
              <a:rPr kumimoji="0" lang="en-US" altLang="zh-CN" sz="6000" b="1" i="0" u="none" strike="noStrike" kern="1200" cap="none" spc="0" normalizeH="0" noProof="0" smtClean="0">
                <a:ln>
                  <a:noFill/>
                </a:ln>
                <a:solidFill>
                  <a:srgbClr val="ED7747">
                    <a:lumMod val="50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HIỂU GIỚI THIỆU BÀI HỌC</a:t>
            </a:r>
            <a:endParaRPr kumimoji="0" lang="zh-CN" altLang="en-US" sz="6000" b="1" i="0" u="none" strike="noStrike" kern="1200" cap="none" spc="0" normalizeH="0" baseline="0" noProof="0" dirty="0">
              <a:ln>
                <a:noFill/>
              </a:ln>
              <a:solidFill>
                <a:srgbClr val="ED7747">
                  <a:lumMod val="50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1" name="文本框 11"/>
          <p:cNvSpPr txBox="1"/>
          <p:nvPr/>
        </p:nvSpPr>
        <p:spPr>
          <a:xfrm>
            <a:off x="4266167" y="3730521"/>
            <a:ext cx="64135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smtClean="0">
                <a:ln>
                  <a:noFill/>
                </a:ln>
                <a:solidFill>
                  <a:srgbClr val="865B3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Gi</a:t>
            </a:r>
            <a:r>
              <a:rPr lang="en-US" altLang="zh-CN" sz="6000" b="1" noProof="0" smtClean="0">
                <a:solidFill>
                  <a:srgbClr val="865B3E"/>
                </a:solidFill>
                <a:latin typeface="Times New Roman" panose="02020603050405020304" pitchFamily="18" charset="0"/>
                <a:ea typeface="Microsoft YaHei" panose="020B0503020204020204" pitchFamily="34" charset="-122"/>
                <a:cs typeface="Times New Roman" panose="02020603050405020304" pitchFamily="18" charset="0"/>
              </a:rPr>
              <a:t>áo viên</a:t>
            </a:r>
            <a:r>
              <a:rPr kumimoji="0" lang="en-US" altLang="zh-CN" sz="6000" b="1" i="0" u="none" strike="noStrike" kern="1200" cap="none" spc="0" normalizeH="0" baseline="0" noProof="0" smtClean="0">
                <a:ln>
                  <a:noFill/>
                </a:ln>
                <a:solidFill>
                  <a:srgbClr val="865B3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endParaRPr kumimoji="0" lang="en-US" altLang="zh-CN" sz="6000" b="1" i="0" u="none" strike="noStrike" kern="1200" cap="none" spc="0" normalizeH="0" baseline="0" noProof="0">
              <a:ln>
                <a:noFill/>
              </a:ln>
              <a:solidFill>
                <a:srgbClr val="865B3E"/>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5" name="图片 74"/>
          <p:cNvPicPr>
            <a:picLocks noChangeAspect="1"/>
          </p:cNvPicPr>
          <p:nvPr/>
        </p:nvPicPr>
        <p:blipFill>
          <a:blip r:embed="rId2">
            <a:clrChange>
              <a:clrFrom>
                <a:srgbClr val="FFFFFF"/>
              </a:clrFrom>
              <a:clrTo>
                <a:srgbClr val="FFFFFF">
                  <a:alpha val="0"/>
                </a:srgbClr>
              </a:clrTo>
            </a:clrChange>
          </a:blip>
          <a:stretch>
            <a:fillRect/>
          </a:stretch>
        </p:blipFill>
        <p:spPr>
          <a:xfrm>
            <a:off x="9465722" y="386226"/>
            <a:ext cx="1247331" cy="1621087"/>
          </a:xfrm>
          <a:prstGeom prst="rect">
            <a:avLst/>
          </a:prstGeom>
        </p:spPr>
      </p:pic>
      <p:pic>
        <p:nvPicPr>
          <p:cNvPr id="26" name="图片 75"/>
          <p:cNvPicPr>
            <a:picLocks noChangeAspect="1"/>
          </p:cNvPicPr>
          <p:nvPr/>
        </p:nvPicPr>
        <p:blipFill>
          <a:blip r:embed="rId3">
            <a:clrChange>
              <a:clrFrom>
                <a:srgbClr val="FFFFFF"/>
              </a:clrFrom>
              <a:clrTo>
                <a:srgbClr val="FFFFFF">
                  <a:alpha val="0"/>
                </a:srgbClr>
              </a:clrTo>
            </a:clrChange>
          </a:blip>
          <a:stretch>
            <a:fillRect/>
          </a:stretch>
        </p:blipFill>
        <p:spPr>
          <a:xfrm>
            <a:off x="793953" y="2027951"/>
            <a:ext cx="1837722" cy="1300440"/>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grpSp>
        <p:nvGrpSpPr>
          <p:cNvPr id="16" name="组合 36"/>
          <p:cNvGrpSpPr/>
          <p:nvPr/>
        </p:nvGrpSpPr>
        <p:grpSpPr>
          <a:xfrm>
            <a:off x="4213198" y="68440"/>
            <a:ext cx="3658804" cy="3917098"/>
            <a:chOff x="4427538" y="954088"/>
            <a:chExt cx="3333750" cy="3729038"/>
          </a:xfrm>
        </p:grpSpPr>
        <p:sp>
          <p:nvSpPr>
            <p:cNvPr id="17" name="Freeform 5"/>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Unicode MS"/>
                <a:ea typeface="黑体"/>
                <a:cs typeface="+mn-cs"/>
              </a:endParaRPr>
            </a:p>
          </p:txBody>
        </p:sp>
        <p:sp>
          <p:nvSpPr>
            <p:cNvPr id="18" name="Freeform 6"/>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0" name="Freeform 7"/>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4" name="Freeform 8"/>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7" name="Freeform 9"/>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8" name="Freeform 10"/>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9" name="Freeform 11"/>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0" name="Freeform 12"/>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1" name="Freeform 13"/>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2" name="Freeform 14"/>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3" name="Freeform 15"/>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4" name="Freeform 16"/>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5" name="Freeform 17"/>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6" name="Freeform 18"/>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7" name="Freeform 19"/>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8" name="Freeform 20"/>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9" name="Freeform 21"/>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0" name="Freeform 22"/>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1" name="Freeform 23"/>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2" name="Freeform 24"/>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3" name="Freeform 25"/>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4" name="Freeform 26"/>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5" name="Freeform 27"/>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6" name="Freeform 28"/>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7" name="Freeform 29"/>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8" name="Freeform 30"/>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9" name="Freeform 31"/>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0" name="Freeform 32"/>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1" name="Freeform 33"/>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2" name="Freeform 34"/>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3" name="Freeform 35"/>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4" name="Freeform 36"/>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5" name="Freeform 37"/>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6" name="Freeform 38"/>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7" name="Freeform 39"/>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8" name="Freeform 40"/>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9" name="Freeform 41"/>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0" name="Freeform 42"/>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1" name="Freeform 43"/>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2" name="Freeform 44"/>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3" name="Freeform 45"/>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4" name="Freeform 46"/>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grpSp>
      <p:sp>
        <p:nvSpPr>
          <p:cNvPr id="65" name="文本框 17"/>
          <p:cNvSpPr txBox="1"/>
          <p:nvPr/>
        </p:nvSpPr>
        <p:spPr>
          <a:xfrm>
            <a:off x="2329326" y="4398995"/>
            <a:ext cx="76077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smtClean="0">
                <a:ln>
                  <a:noFill/>
                </a:ln>
                <a:solidFill>
                  <a:srgbClr val="002060"/>
                </a:solidFill>
                <a:effectLst/>
                <a:uLnTx/>
                <a:uFillTx/>
                <a:latin typeface="Times New Roman" panose="02020603050405020304" pitchFamily="18" charset="0"/>
                <a:ea typeface="黑体"/>
                <a:cs typeface="Times New Roman" panose="02020603050405020304" pitchFamily="18" charset="0"/>
              </a:rPr>
              <a:t>Tìm </a:t>
            </a:r>
            <a:r>
              <a:rPr kumimoji="0" lang="en-US" altLang="zh-CN" sz="4400" b="1"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rPr>
              <a:t>hiểu tri thức đọc hiểu </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6" name="图片 75"/>
          <p:cNvPicPr>
            <a:picLocks noChangeAspect="1"/>
          </p:cNvPicPr>
          <p:nvPr/>
        </p:nvPicPr>
        <p:blipFill>
          <a:blip r:embed="rId1">
            <a:clrChange>
              <a:clrFrom>
                <a:srgbClr val="FFFFFF"/>
              </a:clrFrom>
              <a:clrTo>
                <a:srgbClr val="FFFFFF">
                  <a:alpha val="0"/>
                </a:srgbClr>
              </a:clrTo>
            </a:clrChange>
          </a:blip>
          <a:stretch>
            <a:fillRect/>
          </a:stretch>
        </p:blipFill>
        <p:spPr>
          <a:xfrm>
            <a:off x="793953" y="2027951"/>
            <a:ext cx="1837722" cy="1300440"/>
          </a:xfrm>
          <a:prstGeom prst="rect">
            <a:avLst/>
          </a:prstGeom>
        </p:spPr>
      </p:pic>
      <p:grpSp>
        <p:nvGrpSpPr>
          <p:cNvPr id="12" name="组合 2"/>
          <p:cNvGrpSpPr/>
          <p:nvPr/>
        </p:nvGrpSpPr>
        <p:grpSpPr>
          <a:xfrm>
            <a:off x="2177804" y="-4680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sp>
        <p:nvSpPr>
          <p:cNvPr id="66" name="文本框 17"/>
          <p:cNvSpPr txBox="1"/>
          <p:nvPr/>
        </p:nvSpPr>
        <p:spPr>
          <a:xfrm>
            <a:off x="2283527" y="-33648"/>
            <a:ext cx="760774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rPr>
              <a:t>Phiếu học tập số 1</a:t>
            </a: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4" name="Rectangle 3"/>
          <p:cNvSpPr/>
          <p:nvPr/>
        </p:nvSpPr>
        <p:spPr>
          <a:xfrm>
            <a:off x="38458" y="448138"/>
            <a:ext cx="12125284" cy="6081152"/>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1125"/>
              </a:spcAft>
              <a:buClrTx/>
              <a:buSzTx/>
              <a:buFontTx/>
              <a:buNone/>
              <a:defRPr/>
            </a:pP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Khuất phục tên cướp biển</a:t>
            </a:r>
            <a:endPar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Tên chúa tàu ấy cao lớn, vạm vỡ, da lưng sạm như gạch nung. Trên má hắn có một vết sẹo chém dọc xuống, trắng bệch. Hắn uống lắm rượu đến nỗi nhiều đêm như lên cơn loạn óc, ngồi hát những bài ca man rợ.</a:t>
            </a:r>
            <a:endPar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Một lần, bác sĩ Ly - một người nổi tiếng nhân từ - đến thăm bệnh cho ông chủ quán trọ. Tên chúa tàu lúc ấy đang ê a bài hát cũ. Hát xong, hắn quen lệ đập tay xuống bàn quát mọi người im. Ai nấy nín thít. Riêng bác sĩ vẫn ôn tồn giảng cho ông chủ quán trọ cách trị bệnh. Chúa tàu trừng mắt nhìn bác sĩ, quát:</a:t>
            </a:r>
            <a:endPar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Có câm mồm không?</a:t>
            </a:r>
            <a:endPar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Bác sĩ điềm tĩnh hỏi:</a:t>
            </a:r>
            <a:endPar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Anh bảo tôi phải không?</a:t>
            </a:r>
            <a:endPar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Khi tên chúa tàu cục cằn bảo "phải", bác sĩ nói:</a:t>
            </a:r>
            <a:endPar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Anh cứ uống rượu mãi như thế thì đến phải tống anh đi nơi khác.</a:t>
            </a:r>
            <a:endPar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Cơn tức giận của tên cướp thật dữ dội. Hắn đứng phắt dậy, rút soạt dao ra, lăm lăm chực đâm. Bác sĩ Ly vẫn dõng dạc và quả quyết:</a:t>
            </a:r>
            <a:endPar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Nếu anh không cất dao, tôi quyết làm cho anh bị treo cổ trong phiên tòa sắp tới.</a:t>
            </a:r>
            <a:endPar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Trông bác sĩ lúc này với gã kia thật khác nhau một trời một vực. Một đằng thì đức độ, hiền từ mà nghiêm nghị. Một đằng thì nanh ác, hung hăng như con thú dữ nhốt chuồng. Hai người gườm gườm nhìn nhau. Rốt cục, tên cướp biển cúi gằm mặt, tra dao vào, ngồi xuống, làu bàu trong cổ họng.</a:t>
            </a:r>
            <a:endPar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Một lát sau, bác sĩ lên ngựa. Từ đêm ấy, tên chúa tàu im như thóc.</a:t>
            </a:r>
            <a:endPar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en-US" sz="2000" b="0"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Theo </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XTI-VEN-XƠN</a:t>
            </a:r>
            <a:endPar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 name="图片 18"/>
          <p:cNvPicPr>
            <a:picLocks noChangeAspect="1"/>
          </p:cNvPicPr>
          <p:nvPr/>
        </p:nvPicPr>
        <p:blipFill rotWithShape="1">
          <a:blip r:embed="rId2" cstate="print">
            <a:extLst>
              <a:ext uri="{28A0092B-C50C-407E-A947-70E740481C1C}">
                <a14:useLocalDpi xmlns:a14="http://schemas.microsoft.com/office/drawing/2010/main" val="0"/>
              </a:ext>
            </a:extLst>
          </a:blip>
          <a:srcRect l="53606" t="-1143" r="26891" b="81649"/>
          <a:stretch>
            <a:fillRect/>
          </a:stretch>
        </p:blipFill>
        <p:spPr>
          <a:xfrm>
            <a:off x="10591504" y="-61602"/>
            <a:ext cx="2346661" cy="979237"/>
          </a:xfrm>
          <a:prstGeom prst="rect">
            <a:avLst/>
          </a:prstGeom>
        </p:spPr>
      </p:pic>
      <p:pic>
        <p:nvPicPr>
          <p:cNvPr id="25" name="图片 74"/>
          <p:cNvPicPr>
            <a:picLocks noChangeAspect="1"/>
          </p:cNvPicPr>
          <p:nvPr/>
        </p:nvPicPr>
        <p:blipFill>
          <a:blip r:embed="rId3">
            <a:clrChange>
              <a:clrFrom>
                <a:srgbClr val="FFFFFF"/>
              </a:clrFrom>
              <a:clrTo>
                <a:srgbClr val="FFFFFF">
                  <a:alpha val="0"/>
                </a:srgbClr>
              </a:clrTo>
            </a:clrChange>
          </a:blip>
          <a:stretch>
            <a:fillRect/>
          </a:stretch>
        </p:blipFill>
        <p:spPr>
          <a:xfrm>
            <a:off x="9013204" y="2678171"/>
            <a:ext cx="1247331" cy="1621087"/>
          </a:xfrm>
          <a:prstGeom prst="rect">
            <a:avLst/>
          </a:prstGeom>
        </p:spPr>
      </p:pic>
      <p:pic>
        <p:nvPicPr>
          <p:cNvPr id="67" name="图片 69"/>
          <p:cNvPicPr>
            <a:picLocks noChangeAspect="1"/>
          </p:cNvPicPr>
          <p:nvPr/>
        </p:nvPicPr>
        <p:blipFill>
          <a:blip r:embed="rId1">
            <a:clrChange>
              <a:clrFrom>
                <a:srgbClr val="FFFFFF"/>
              </a:clrFrom>
              <a:clrTo>
                <a:srgbClr val="FFFFFF">
                  <a:alpha val="0"/>
                </a:srgbClr>
              </a:clrTo>
            </a:clrChange>
          </a:blip>
          <a:stretch>
            <a:fillRect/>
          </a:stretch>
        </p:blipFill>
        <p:spPr>
          <a:xfrm>
            <a:off x="241407" y="433966"/>
            <a:ext cx="1105092" cy="782004"/>
          </a:xfrm>
          <a:prstGeom prst="rect">
            <a:avLst/>
          </a:prstGeom>
        </p:spPr>
      </p:pic>
      <p:pic>
        <p:nvPicPr>
          <p:cNvPr id="68" name="图片 75"/>
          <p:cNvPicPr>
            <a:picLocks noChangeAspect="1"/>
          </p:cNvPicPr>
          <p:nvPr/>
        </p:nvPicPr>
        <p:blipFill>
          <a:blip r:embed="rId1">
            <a:clrChange>
              <a:clrFrom>
                <a:srgbClr val="FFFFFF"/>
              </a:clrFrom>
              <a:clrTo>
                <a:srgbClr val="FFFFFF">
                  <a:alpha val="0"/>
                </a:srgbClr>
              </a:clrTo>
            </a:clrChange>
          </a:blip>
          <a:stretch>
            <a:fillRect/>
          </a:stretch>
        </p:blipFill>
        <p:spPr>
          <a:xfrm>
            <a:off x="7430997" y="5677367"/>
            <a:ext cx="1837722" cy="1300440"/>
          </a:xfrm>
          <a:prstGeom prst="rect">
            <a:avLst/>
          </a:prstGeom>
        </p:spPr>
      </p:pic>
    </p:spTree>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6" name="图片 75"/>
          <p:cNvPicPr>
            <a:picLocks noChangeAspect="1"/>
          </p:cNvPicPr>
          <p:nvPr/>
        </p:nvPicPr>
        <p:blipFill>
          <a:blip r:embed="rId2">
            <a:clrChange>
              <a:clrFrom>
                <a:srgbClr val="FFFFFF"/>
              </a:clrFrom>
              <a:clrTo>
                <a:srgbClr val="FFFFFF">
                  <a:alpha val="0"/>
                </a:srgbClr>
              </a:clrTo>
            </a:clrChange>
          </a:blip>
          <a:stretch>
            <a:fillRect/>
          </a:stretch>
        </p:blipFill>
        <p:spPr>
          <a:xfrm>
            <a:off x="78530" y="20962"/>
            <a:ext cx="1837722" cy="1300440"/>
          </a:xfrm>
          <a:prstGeom prst="rect">
            <a:avLst/>
          </a:prstGeom>
        </p:spPr>
      </p:pic>
      <p:grpSp>
        <p:nvGrpSpPr>
          <p:cNvPr id="12" name="组合 2"/>
          <p:cNvGrpSpPr/>
          <p:nvPr/>
        </p:nvGrpSpPr>
        <p:grpSpPr>
          <a:xfrm>
            <a:off x="2055484" y="334952"/>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sp>
        <p:nvSpPr>
          <p:cNvPr id="66" name="文本框 17"/>
          <p:cNvSpPr txBox="1"/>
          <p:nvPr/>
        </p:nvSpPr>
        <p:spPr>
          <a:xfrm>
            <a:off x="2007937" y="16958"/>
            <a:ext cx="760774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rPr>
              <a:t>Phiếu học tập số 1</a:t>
            </a:r>
            <a:endPar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graphicFrame>
        <p:nvGraphicFramePr>
          <p:cNvPr id="3" name="Table 2"/>
          <p:cNvGraphicFramePr>
            <a:graphicFrameLocks noGrp="1"/>
          </p:cNvGraphicFramePr>
          <p:nvPr/>
        </p:nvGraphicFramePr>
        <p:xfrm>
          <a:off x="518850" y="1214208"/>
          <a:ext cx="10879198" cy="5516959"/>
        </p:xfrm>
        <a:graphic>
          <a:graphicData uri="http://schemas.openxmlformats.org/drawingml/2006/table">
            <a:tbl>
              <a:tblPr firstRow="1" firstCol="1" bandRow="1">
                <a:tableStyleId>{00A15C55-8517-42AA-B614-E9B94910E393}</a:tableStyleId>
              </a:tblPr>
              <a:tblGrid>
                <a:gridCol w="1470700"/>
                <a:gridCol w="2216690"/>
                <a:gridCol w="7191808"/>
              </a:tblGrid>
              <a:tr h="794099">
                <a:tc gridSpan="2">
                  <a:txBody>
                    <a:bodyPr/>
                    <a:lstStyle/>
                    <a:p>
                      <a:pPr algn="ctr">
                        <a:spcAft>
                          <a:spcPts val="1125"/>
                        </a:spcAft>
                      </a:pPr>
                      <a:r>
                        <a:rPr lang="en-US" sz="2400">
                          <a:solidFill>
                            <a:schemeClr val="accent1">
                              <a:lumMod val="50000"/>
                            </a:schemeClr>
                          </a:solidFill>
                          <a:effectLst/>
                          <a:latin typeface="Times New Roman" panose="02020603050405020304" pitchFamily="18" charset="0"/>
                          <a:cs typeface="Times New Roman" panose="02020603050405020304" pitchFamily="18" charset="0"/>
                        </a:rPr>
                        <a:t>Các yếu tố trong truyện</a:t>
                      </a:r>
                      <a:endParaRPr lang="en-US" sz="240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solidFill>
                      <a:schemeClr val="accent3">
                        <a:lumMod val="60000"/>
                        <a:lumOff val="40000"/>
                      </a:schemeClr>
                    </a:solidFill>
                  </a:tcPr>
                </a:tc>
                <a:tc hMerge="1">
                  <a:tcPr/>
                </a:tc>
                <a:tc>
                  <a:txBody>
                    <a:bodyPr/>
                    <a:lstStyle/>
                    <a:p>
                      <a:pPr algn="ctr">
                        <a:spcAft>
                          <a:spcPts val="1125"/>
                        </a:spcAft>
                      </a:pPr>
                      <a:r>
                        <a:rPr lang="en-US" sz="2400">
                          <a:solidFill>
                            <a:schemeClr val="accent1">
                              <a:lumMod val="50000"/>
                            </a:schemeClr>
                          </a:solidFill>
                          <a:effectLst/>
                          <a:latin typeface="Times New Roman" panose="02020603050405020304" pitchFamily="18" charset="0"/>
                          <a:cs typeface="Times New Roman" panose="02020603050405020304" pitchFamily="18" charset="0"/>
                        </a:rPr>
                        <a:t>Biểu hiện trong truyện </a:t>
                      </a:r>
                      <a:endParaRPr lang="en-US" sz="2400">
                        <a:solidFill>
                          <a:schemeClr val="accent1">
                            <a:lumMod val="50000"/>
                          </a:schemeClr>
                        </a:solidFill>
                        <a:effectLst/>
                        <a:latin typeface="Times New Roman" panose="02020603050405020304" pitchFamily="18" charset="0"/>
                        <a:cs typeface="Times New Roman" panose="02020603050405020304" pitchFamily="18" charset="0"/>
                      </a:endParaRPr>
                    </a:p>
                    <a:p>
                      <a:pPr algn="ctr">
                        <a:spcAft>
                          <a:spcPts val="1125"/>
                        </a:spcAft>
                      </a:pPr>
                      <a:r>
                        <a:rPr lang="en-US" sz="2400">
                          <a:solidFill>
                            <a:schemeClr val="accent1">
                              <a:lumMod val="50000"/>
                            </a:schemeClr>
                          </a:solidFill>
                          <a:effectLst/>
                          <a:latin typeface="Times New Roman" panose="02020603050405020304" pitchFamily="18" charset="0"/>
                          <a:cs typeface="Times New Roman" panose="02020603050405020304" pitchFamily="18" charset="0"/>
                        </a:rPr>
                        <a:t>Khuất phục tên cướp biển</a:t>
                      </a:r>
                      <a:endParaRPr lang="en-US" sz="240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solidFill>
                      <a:schemeClr val="accent3">
                        <a:lumMod val="60000"/>
                        <a:lumOff val="40000"/>
                      </a:schemeClr>
                    </a:solidFill>
                  </a:tcPr>
                </a:tc>
              </a:tr>
              <a:tr h="663677">
                <a:tc gridSpan="2">
                  <a:txBody>
                    <a:bodyPr/>
                    <a:lstStyle/>
                    <a:p>
                      <a:pPr algn="just">
                        <a:spcAft>
                          <a:spcPts val="1125"/>
                        </a:spcAft>
                      </a:pPr>
                      <a:r>
                        <a:rPr lang="en-US" sz="2000">
                          <a:solidFill>
                            <a:schemeClr val="tx1"/>
                          </a:solidFill>
                          <a:effectLst/>
                          <a:latin typeface="Times New Roman" panose="02020603050405020304" pitchFamily="18" charset="0"/>
                          <a:cs typeface="Times New Roman" panose="02020603050405020304" pitchFamily="18" charset="0"/>
                        </a:rPr>
                        <a:t>Nhân vật chính</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cPr/>
                </a:tc>
                <a:tc>
                  <a:txBody>
                    <a:bodyPr/>
                    <a:lstStyle/>
                    <a:p>
                      <a:pPr algn="just">
                        <a:spcAft>
                          <a:spcPts val="1125"/>
                        </a:spcAft>
                      </a:pPr>
                      <a:r>
                        <a:rPr lang="en-US" sz="2000">
                          <a:solidFill>
                            <a:srgbClr val="002060"/>
                          </a:solidFill>
                          <a:effectLst/>
                          <a:latin typeface="Times New Roman" panose="02020603050405020304" pitchFamily="18" charset="0"/>
                          <a:cs typeface="Times New Roman" panose="02020603050405020304" pitchFamily="18" charset="0"/>
                        </a:rPr>
                        <a:t> </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r>
              <a:tr h="663677">
                <a:tc rowSpan="4">
                  <a:txBody>
                    <a:bodyPr/>
                    <a:lstStyle/>
                    <a:p>
                      <a:pPr algn="just">
                        <a:spcAft>
                          <a:spcPts val="1125"/>
                        </a:spcAft>
                      </a:pPr>
                      <a:r>
                        <a:rPr lang="en-US" sz="2000">
                          <a:solidFill>
                            <a:schemeClr val="tx1"/>
                          </a:solidFill>
                          <a:effectLst/>
                          <a:latin typeface="Times New Roman" panose="02020603050405020304" pitchFamily="18" charset="0"/>
                          <a:cs typeface="Times New Roman" panose="02020603050405020304" pitchFamily="18" charset="0"/>
                        </a:rPr>
                        <a:t>Đặc điểm nhân vật</a:t>
                      </a:r>
                      <a:endParaRPr lang="en-US" sz="2000">
                        <a:solidFill>
                          <a:schemeClr val="tx1"/>
                        </a:solidFill>
                        <a:effectLst/>
                        <a:latin typeface="Times New Roman" panose="02020603050405020304" pitchFamily="18" charset="0"/>
                        <a:cs typeface="Times New Roman" panose="02020603050405020304" pitchFamily="18" charset="0"/>
                      </a:endParaRPr>
                    </a:p>
                    <a:p>
                      <a:pPr algn="just">
                        <a:spcAft>
                          <a:spcPts val="1125"/>
                        </a:spcAft>
                      </a:pPr>
                      <a:r>
                        <a:rPr lang="en-US" sz="2000">
                          <a:solidFill>
                            <a:schemeClr val="tx1"/>
                          </a:solidFill>
                          <a:effectLst/>
                          <a:latin typeface="Times New Roman" panose="02020603050405020304" pitchFamily="18" charset="0"/>
                          <a:cs typeface="Times New Roman" panose="02020603050405020304" pitchFamily="18" charset="0"/>
                        </a:rPr>
                        <a:t>(nếu có)</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algn="just">
                        <a:spcAft>
                          <a:spcPts val="1125"/>
                        </a:spcAft>
                      </a:pPr>
                      <a:r>
                        <a:rPr lang="en-US" sz="2000">
                          <a:solidFill>
                            <a:schemeClr val="tx1"/>
                          </a:solidFill>
                          <a:effectLst/>
                          <a:latin typeface="Times New Roman" panose="02020603050405020304" pitchFamily="18" charset="0"/>
                          <a:cs typeface="Times New Roman" panose="02020603050405020304" pitchFamily="18" charset="0"/>
                        </a:rPr>
                        <a:t>Ngoại hình</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algn="just">
                        <a:spcAft>
                          <a:spcPts val="1125"/>
                        </a:spcAft>
                      </a:pPr>
                      <a:r>
                        <a:rPr lang="en-US" sz="2000">
                          <a:solidFill>
                            <a:srgbClr val="002060"/>
                          </a:solidFill>
                          <a:effectLst/>
                          <a:latin typeface="Times New Roman" panose="02020603050405020304" pitchFamily="18" charset="0"/>
                          <a:cs typeface="Times New Roman" panose="02020603050405020304" pitchFamily="18" charset="0"/>
                        </a:rPr>
                        <a:t> </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r>
              <a:tr h="663677">
                <a:tc vMerge="1">
                  <a:tcPr/>
                </a:tc>
                <a:tc>
                  <a:txBody>
                    <a:bodyPr/>
                    <a:lstStyle/>
                    <a:p>
                      <a:pPr algn="just">
                        <a:spcAft>
                          <a:spcPts val="1125"/>
                        </a:spcAft>
                      </a:pPr>
                      <a:r>
                        <a:rPr lang="en-US" sz="2000">
                          <a:solidFill>
                            <a:schemeClr val="tx1"/>
                          </a:solidFill>
                          <a:effectLst/>
                          <a:latin typeface="Times New Roman" panose="02020603050405020304" pitchFamily="18" charset="0"/>
                          <a:cs typeface="Times New Roman" panose="02020603050405020304" pitchFamily="18" charset="0"/>
                        </a:rPr>
                        <a:t>Hành động</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algn="just">
                        <a:spcAft>
                          <a:spcPts val="1125"/>
                        </a:spcAft>
                      </a:pPr>
                      <a:r>
                        <a:rPr lang="en-US" sz="2000">
                          <a:solidFill>
                            <a:srgbClr val="002060"/>
                          </a:solidFill>
                          <a:effectLst/>
                          <a:latin typeface="Times New Roman" panose="02020603050405020304" pitchFamily="18" charset="0"/>
                          <a:cs typeface="Times New Roman" panose="02020603050405020304" pitchFamily="18" charset="0"/>
                        </a:rPr>
                        <a:t> </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r>
              <a:tr h="663677">
                <a:tc vMerge="1">
                  <a:tcPr/>
                </a:tc>
                <a:tc>
                  <a:txBody>
                    <a:bodyPr/>
                    <a:lstStyle/>
                    <a:p>
                      <a:pPr algn="just">
                        <a:spcAft>
                          <a:spcPts val="1125"/>
                        </a:spcAft>
                      </a:pPr>
                      <a:r>
                        <a:rPr lang="en-US" sz="2000">
                          <a:solidFill>
                            <a:schemeClr val="tx1"/>
                          </a:solidFill>
                          <a:effectLst/>
                          <a:latin typeface="Times New Roman" panose="02020603050405020304" pitchFamily="18" charset="0"/>
                          <a:cs typeface="Times New Roman" panose="02020603050405020304" pitchFamily="18" charset="0"/>
                        </a:rPr>
                        <a:t>Ngôn ngữ</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algn="just">
                        <a:spcAft>
                          <a:spcPts val="1125"/>
                        </a:spcAft>
                      </a:pPr>
                      <a:r>
                        <a:rPr lang="en-US" sz="2000">
                          <a:solidFill>
                            <a:srgbClr val="002060"/>
                          </a:solidFill>
                          <a:effectLst/>
                          <a:latin typeface="Times New Roman" panose="02020603050405020304" pitchFamily="18" charset="0"/>
                          <a:cs typeface="Times New Roman" panose="02020603050405020304" pitchFamily="18" charset="0"/>
                        </a:rPr>
                        <a:t> </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r>
              <a:tr h="663677">
                <a:tc vMerge="1">
                  <a:tcPr/>
                </a:tc>
                <a:tc>
                  <a:txBody>
                    <a:bodyPr/>
                    <a:lstStyle/>
                    <a:p>
                      <a:pPr algn="just">
                        <a:spcAft>
                          <a:spcPts val="1125"/>
                        </a:spcAft>
                      </a:pPr>
                      <a:r>
                        <a:rPr lang="en-US" sz="2000">
                          <a:solidFill>
                            <a:schemeClr val="tx1"/>
                          </a:solidFill>
                          <a:effectLst/>
                          <a:latin typeface="Times New Roman" panose="02020603050405020304" pitchFamily="18" charset="0"/>
                          <a:cs typeface="Times New Roman" panose="02020603050405020304" pitchFamily="18" charset="0"/>
                        </a:rPr>
                        <a:t>Ý nghĩ</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algn="just">
                        <a:spcAft>
                          <a:spcPts val="1125"/>
                        </a:spcAft>
                      </a:pPr>
                      <a:r>
                        <a:rPr lang="en-US" sz="2000">
                          <a:solidFill>
                            <a:srgbClr val="002060"/>
                          </a:solidFill>
                          <a:effectLst/>
                          <a:latin typeface="Times New Roman" panose="02020603050405020304" pitchFamily="18" charset="0"/>
                          <a:cs typeface="Times New Roman" panose="02020603050405020304" pitchFamily="18" charset="0"/>
                        </a:rPr>
                        <a:t> </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r>
              <a:tr h="663677">
                <a:tc gridSpan="2">
                  <a:txBody>
                    <a:bodyPr/>
                    <a:lstStyle/>
                    <a:p>
                      <a:pPr algn="just">
                        <a:spcAft>
                          <a:spcPts val="1125"/>
                        </a:spcAft>
                      </a:pPr>
                      <a:r>
                        <a:rPr lang="en-US" sz="2000">
                          <a:solidFill>
                            <a:schemeClr val="tx1"/>
                          </a:solidFill>
                          <a:effectLst/>
                          <a:latin typeface="Times New Roman" panose="02020603050405020304" pitchFamily="18" charset="0"/>
                          <a:cs typeface="Times New Roman" panose="02020603050405020304" pitchFamily="18" charset="0"/>
                        </a:rPr>
                        <a:t>Chi tiết tiêu biểu</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cPr/>
                </a:tc>
                <a:tc>
                  <a:txBody>
                    <a:bodyPr/>
                    <a:lstStyle/>
                    <a:p>
                      <a:pPr algn="just">
                        <a:spcAft>
                          <a:spcPts val="1125"/>
                        </a:spcAft>
                      </a:pPr>
                      <a:r>
                        <a:rPr lang="en-US" sz="2000">
                          <a:solidFill>
                            <a:srgbClr val="002060"/>
                          </a:solidFill>
                          <a:effectLst/>
                          <a:latin typeface="Times New Roman" panose="02020603050405020304" pitchFamily="18" charset="0"/>
                          <a:cs typeface="Times New Roman" panose="02020603050405020304" pitchFamily="18" charset="0"/>
                        </a:rPr>
                        <a:t> </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r>
              <a:tr h="663677">
                <a:tc gridSpan="2">
                  <a:txBody>
                    <a:bodyPr/>
                    <a:lstStyle/>
                    <a:p>
                      <a:pPr algn="just">
                        <a:spcAft>
                          <a:spcPts val="1125"/>
                        </a:spcAft>
                      </a:pPr>
                      <a:r>
                        <a:rPr lang="en-US" sz="2000">
                          <a:solidFill>
                            <a:schemeClr val="tx1"/>
                          </a:solidFill>
                          <a:effectLst/>
                          <a:latin typeface="Times New Roman" panose="02020603050405020304" pitchFamily="18" charset="0"/>
                          <a:cs typeface="Times New Roman" panose="02020603050405020304" pitchFamily="18" charset="0"/>
                        </a:rPr>
                        <a:t>Phương thức biểu đạt chính</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cPr/>
                </a:tc>
                <a:tc>
                  <a:txBody>
                    <a:bodyPr/>
                    <a:lstStyle/>
                    <a:p>
                      <a:pPr algn="just">
                        <a:spcAft>
                          <a:spcPts val="1125"/>
                        </a:spcAft>
                      </a:pPr>
                      <a:r>
                        <a:rPr lang="en-US" sz="2000">
                          <a:solidFill>
                            <a:srgbClr val="002060"/>
                          </a:solidFill>
                          <a:effectLst/>
                          <a:latin typeface="Times New Roman" panose="02020603050405020304" pitchFamily="18" charset="0"/>
                          <a:cs typeface="Times New Roman" panose="02020603050405020304" pitchFamily="18" charset="0"/>
                        </a:rPr>
                        <a:t> </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r>
            </a:tbl>
          </a:graphicData>
        </a:graphic>
      </p:graphicFrame>
      <p:pic>
        <p:nvPicPr>
          <p:cNvPr id="25" name="图片 74"/>
          <p:cNvPicPr>
            <a:picLocks noChangeAspect="1"/>
          </p:cNvPicPr>
          <p:nvPr/>
        </p:nvPicPr>
        <p:blipFill>
          <a:blip r:embed="rId3">
            <a:clrChange>
              <a:clrFrom>
                <a:srgbClr val="FFFFFF"/>
              </a:clrFrom>
              <a:clrTo>
                <a:srgbClr val="FFFFFF">
                  <a:alpha val="0"/>
                </a:srgbClr>
              </a:clrTo>
            </a:clrChange>
          </a:blip>
          <a:stretch>
            <a:fillRect/>
          </a:stretch>
        </p:blipFill>
        <p:spPr>
          <a:xfrm>
            <a:off x="10480170" y="116636"/>
            <a:ext cx="1247331" cy="162108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56" presetClass="entr" presetSubtype="0" fill="hold" grpId="0" nodeType="afterEffect">
                                  <p:stCondLst>
                                    <p:cond delay="0"/>
                                  </p:stCondLst>
                                  <p:iterate type="lt">
                                    <p:tmPct val="10000"/>
                                  </p:iterate>
                                  <p:childTnLst>
                                    <p:set>
                                      <p:cBhvr>
                                        <p:cTn id="52" dur="1" fill="hold">
                                          <p:stCondLst>
                                            <p:cond delay="0"/>
                                          </p:stCondLst>
                                        </p:cTn>
                                        <p:tgtEl>
                                          <p:spTgt spid="66"/>
                                        </p:tgtEl>
                                        <p:attrNameLst>
                                          <p:attrName>style.visibility</p:attrName>
                                        </p:attrNameLst>
                                      </p:cBhvr>
                                      <p:to>
                                        <p:strVal val="visible"/>
                                      </p:to>
                                    </p:set>
                                    <p:anim by="(-#ppt_w*2)" calcmode="lin" valueType="num">
                                      <p:cBhvr rctx="PPT">
                                        <p:cTn id="53" dur="500" autoRev="1" fill="hold">
                                          <p:stCondLst>
                                            <p:cond delay="0"/>
                                          </p:stCondLst>
                                        </p:cTn>
                                        <p:tgtEl>
                                          <p:spTgt spid="66"/>
                                        </p:tgtEl>
                                        <p:attrNameLst>
                                          <p:attrName>ppt_w</p:attrName>
                                        </p:attrNameLst>
                                      </p:cBhvr>
                                    </p:anim>
                                    <p:anim by="(#ppt_w*0.50)" calcmode="lin" valueType="num">
                                      <p:cBhvr>
                                        <p:cTn id="54" dur="500" decel="50000" autoRev="1" fill="hold">
                                          <p:stCondLst>
                                            <p:cond delay="0"/>
                                          </p:stCondLst>
                                        </p:cTn>
                                        <p:tgtEl>
                                          <p:spTgt spid="66"/>
                                        </p:tgtEl>
                                        <p:attrNameLst>
                                          <p:attrName>ppt_x</p:attrName>
                                        </p:attrNameLst>
                                      </p:cBhvr>
                                    </p:anim>
                                    <p:anim from="(-#ppt_h/2)" to="(#ppt_y)" calcmode="lin" valueType="num">
                                      <p:cBhvr>
                                        <p:cTn id="55" dur="1000" fill="hold">
                                          <p:stCondLst>
                                            <p:cond delay="0"/>
                                          </p:stCondLst>
                                        </p:cTn>
                                        <p:tgtEl>
                                          <p:spTgt spid="66"/>
                                        </p:tgtEl>
                                        <p:attrNameLst>
                                          <p:attrName>ppt_y</p:attrName>
                                        </p:attrNameLst>
                                      </p:cBhvr>
                                    </p:anim>
                                    <p:animRot by="21600000">
                                      <p:cBhvr>
                                        <p:cTn id="56" dur="1000" fill="hold">
                                          <p:stCondLst>
                                            <p:cond delay="0"/>
                                          </p:stCondLst>
                                        </p:cTn>
                                        <p:tgtEl>
                                          <p:spTgt spid="66"/>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1000"/>
                                        <p:tgtEl>
                                          <p:spTgt spid="3"/>
                                        </p:tgtEl>
                                      </p:cBhvr>
                                    </p:animEffect>
                                    <p:anim calcmode="lin" valueType="num">
                                      <p:cBhvr>
                                        <p:cTn id="62" dur="1000" fill="hold"/>
                                        <p:tgtEl>
                                          <p:spTgt spid="3"/>
                                        </p:tgtEl>
                                        <p:attrNameLst>
                                          <p:attrName>ppt_x</p:attrName>
                                        </p:attrNameLst>
                                      </p:cBhvr>
                                      <p:tavLst>
                                        <p:tav tm="0">
                                          <p:val>
                                            <p:strVal val="#ppt_x"/>
                                          </p:val>
                                        </p:tav>
                                        <p:tav tm="100000">
                                          <p:val>
                                            <p:strVal val="#ppt_x"/>
                                          </p:val>
                                        </p:tav>
                                      </p:tavLst>
                                    </p:anim>
                                    <p:anim calcmode="lin" valueType="num">
                                      <p:cBhvr>
                                        <p:cTn id="6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6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6" name="图片 75"/>
          <p:cNvPicPr>
            <a:picLocks noChangeAspect="1"/>
          </p:cNvPicPr>
          <p:nvPr/>
        </p:nvPicPr>
        <p:blipFill>
          <a:blip r:embed="rId2">
            <a:clrChange>
              <a:clrFrom>
                <a:srgbClr val="FFFFFF"/>
              </a:clrFrom>
              <a:clrTo>
                <a:srgbClr val="FFFFFF">
                  <a:alpha val="0"/>
                </a:srgbClr>
              </a:clrTo>
            </a:clrChange>
          </a:blip>
          <a:stretch>
            <a:fillRect/>
          </a:stretch>
        </p:blipFill>
        <p:spPr>
          <a:xfrm>
            <a:off x="78530" y="20962"/>
            <a:ext cx="1837722" cy="1300440"/>
          </a:xfrm>
          <a:prstGeom prst="rect">
            <a:avLst/>
          </a:prstGeom>
        </p:spPr>
      </p:pic>
      <p:grpSp>
        <p:nvGrpSpPr>
          <p:cNvPr id="12" name="组合 2"/>
          <p:cNvGrpSpPr/>
          <p:nvPr/>
        </p:nvGrpSpPr>
        <p:grpSpPr>
          <a:xfrm>
            <a:off x="2055484" y="334952"/>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sp>
        <p:nvSpPr>
          <p:cNvPr id="66" name="文本框 17"/>
          <p:cNvSpPr txBox="1"/>
          <p:nvPr/>
        </p:nvSpPr>
        <p:spPr>
          <a:xfrm>
            <a:off x="2007937" y="16958"/>
            <a:ext cx="760774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rPr>
              <a:t>Phiếu học tập số 1</a:t>
            </a:r>
            <a:endPar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5" name="图片 74"/>
          <p:cNvPicPr>
            <a:picLocks noChangeAspect="1"/>
          </p:cNvPicPr>
          <p:nvPr/>
        </p:nvPicPr>
        <p:blipFill>
          <a:blip r:embed="rId3">
            <a:clrChange>
              <a:clrFrom>
                <a:srgbClr val="FFFFFF"/>
              </a:clrFrom>
              <a:clrTo>
                <a:srgbClr val="FFFFFF">
                  <a:alpha val="0"/>
                </a:srgbClr>
              </a:clrTo>
            </a:clrChange>
          </a:blip>
          <a:stretch>
            <a:fillRect/>
          </a:stretch>
        </p:blipFill>
        <p:spPr>
          <a:xfrm>
            <a:off x="10425819" y="173159"/>
            <a:ext cx="1247331" cy="1621087"/>
          </a:xfrm>
          <a:prstGeom prst="rect">
            <a:avLst/>
          </a:prstGeom>
        </p:spPr>
      </p:pic>
      <p:graphicFrame>
        <p:nvGraphicFramePr>
          <p:cNvPr id="2" name="Table 1"/>
          <p:cNvGraphicFramePr>
            <a:graphicFrameLocks noGrp="1"/>
          </p:cNvGraphicFramePr>
          <p:nvPr/>
        </p:nvGraphicFramePr>
        <p:xfrm>
          <a:off x="658837" y="1097280"/>
          <a:ext cx="10874326" cy="5628776"/>
        </p:xfrm>
        <a:graphic>
          <a:graphicData uri="http://schemas.openxmlformats.org/drawingml/2006/table">
            <a:tbl>
              <a:tblPr firstRow="1" firstCol="1" bandRow="1">
                <a:tableStyleId>{00A15C55-8517-42AA-B614-E9B94910E393}</a:tableStyleId>
              </a:tblPr>
              <a:tblGrid>
                <a:gridCol w="1470042"/>
                <a:gridCol w="1948407"/>
                <a:gridCol w="7455877"/>
              </a:tblGrid>
              <a:tr h="718404">
                <a:tc gridSpan="2">
                  <a:txBody>
                    <a:bodyPr/>
                    <a:lstStyle/>
                    <a:p>
                      <a:pPr algn="ctr">
                        <a:spcAft>
                          <a:spcPts val="1125"/>
                        </a:spcAft>
                      </a:pPr>
                      <a:r>
                        <a:rPr lang="en-US" sz="2400">
                          <a:solidFill>
                            <a:schemeClr val="accent1">
                              <a:lumMod val="50000"/>
                            </a:schemeClr>
                          </a:solidFill>
                          <a:effectLst/>
                          <a:latin typeface="Times New Roman" panose="02020603050405020304" pitchFamily="18" charset="0"/>
                          <a:cs typeface="Times New Roman" panose="02020603050405020304" pitchFamily="18" charset="0"/>
                        </a:rPr>
                        <a:t>Các yếu tố trong truyện</a:t>
                      </a:r>
                      <a:endParaRPr lang="en-US" sz="240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solidFill>
                      <a:schemeClr val="accent3">
                        <a:lumMod val="60000"/>
                        <a:lumOff val="40000"/>
                      </a:schemeClr>
                    </a:solidFill>
                  </a:tcPr>
                </a:tc>
                <a:tc hMerge="1">
                  <a:tcPr/>
                </a:tc>
                <a:tc>
                  <a:txBody>
                    <a:bodyPr/>
                    <a:lstStyle/>
                    <a:p>
                      <a:pPr algn="ctr">
                        <a:spcAft>
                          <a:spcPts val="1125"/>
                        </a:spcAft>
                      </a:pPr>
                      <a:r>
                        <a:rPr lang="en-US" sz="2400">
                          <a:solidFill>
                            <a:schemeClr val="accent1">
                              <a:lumMod val="50000"/>
                            </a:schemeClr>
                          </a:solidFill>
                          <a:effectLst/>
                          <a:latin typeface="Times New Roman" panose="02020603050405020304" pitchFamily="18" charset="0"/>
                          <a:cs typeface="Times New Roman" panose="02020603050405020304" pitchFamily="18" charset="0"/>
                        </a:rPr>
                        <a:t>Biểu hiện trong truyện Khuất phục tên cướp biển</a:t>
                      </a:r>
                      <a:endParaRPr lang="en-US" sz="240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solidFill>
                      <a:schemeClr val="accent3">
                        <a:lumMod val="60000"/>
                        <a:lumOff val="40000"/>
                      </a:schemeClr>
                    </a:solidFill>
                  </a:tcPr>
                </a:tc>
              </a:tr>
              <a:tr h="502495">
                <a:tc gridSpan="2">
                  <a:txBody>
                    <a:bodyPr/>
                    <a:lstStyle/>
                    <a:p>
                      <a:pPr algn="just">
                        <a:spcAft>
                          <a:spcPts val="1125"/>
                        </a:spcAft>
                      </a:pPr>
                      <a:r>
                        <a:rPr lang="en-US" sz="2000">
                          <a:solidFill>
                            <a:schemeClr val="tx1"/>
                          </a:solidFill>
                          <a:effectLst/>
                          <a:latin typeface="Times New Roman" panose="02020603050405020304" pitchFamily="18" charset="0"/>
                          <a:cs typeface="Times New Roman" panose="02020603050405020304" pitchFamily="18" charset="0"/>
                        </a:rPr>
                        <a:t>Nhân vật chính</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cPr/>
                </a:tc>
                <a:tc>
                  <a:txBody>
                    <a:bodyPr/>
                    <a:lstStyle/>
                    <a:p>
                      <a:pPr algn="just">
                        <a:spcAft>
                          <a:spcPts val="1125"/>
                        </a:spcAft>
                      </a:pPr>
                      <a:r>
                        <a:rPr lang="en-US" sz="2000">
                          <a:solidFill>
                            <a:schemeClr val="tx1"/>
                          </a:solidFill>
                          <a:effectLst/>
                          <a:latin typeface="Times New Roman" panose="02020603050405020304" pitchFamily="18" charset="0"/>
                          <a:cs typeface="Times New Roman" panose="02020603050405020304" pitchFamily="18" charset="0"/>
                        </a:rPr>
                        <a:t>Tên cướp biển, bác sĩ Ly</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r>
              <a:tr h="1122429">
                <a:tc rowSpan="4">
                  <a:txBody>
                    <a:bodyPr/>
                    <a:lstStyle/>
                    <a:p>
                      <a:pPr algn="just">
                        <a:spcAft>
                          <a:spcPts val="1125"/>
                        </a:spcAft>
                      </a:pPr>
                      <a:r>
                        <a:rPr lang="en-US" sz="2000">
                          <a:solidFill>
                            <a:schemeClr val="tx1"/>
                          </a:solidFill>
                          <a:effectLst/>
                          <a:latin typeface="Times New Roman" panose="02020603050405020304" pitchFamily="18" charset="0"/>
                          <a:cs typeface="Times New Roman" panose="02020603050405020304" pitchFamily="18" charset="0"/>
                        </a:rPr>
                        <a:t>Đặc điểm nhân vật</a:t>
                      </a:r>
                      <a:endParaRPr lang="en-US" sz="2000">
                        <a:solidFill>
                          <a:schemeClr val="tx1"/>
                        </a:solidFill>
                        <a:effectLst/>
                        <a:latin typeface="Times New Roman" panose="02020603050405020304" pitchFamily="18" charset="0"/>
                        <a:cs typeface="Times New Roman" panose="02020603050405020304" pitchFamily="18" charset="0"/>
                      </a:endParaRPr>
                    </a:p>
                    <a:p>
                      <a:pPr algn="just">
                        <a:spcAft>
                          <a:spcPts val="1125"/>
                        </a:spcAft>
                      </a:pPr>
                      <a:r>
                        <a:rPr lang="en-US" sz="2000">
                          <a:solidFill>
                            <a:schemeClr val="tx1"/>
                          </a:solidFill>
                          <a:effectLst/>
                          <a:latin typeface="Times New Roman" panose="02020603050405020304" pitchFamily="18" charset="0"/>
                          <a:cs typeface="Times New Roman" panose="02020603050405020304" pitchFamily="18" charset="0"/>
                        </a:rPr>
                        <a:t>(nếu có)</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algn="just">
                        <a:spcAft>
                          <a:spcPts val="1125"/>
                        </a:spcAft>
                      </a:pPr>
                      <a:r>
                        <a:rPr lang="en-US" sz="2000">
                          <a:solidFill>
                            <a:schemeClr val="tx1"/>
                          </a:solidFill>
                          <a:effectLst/>
                          <a:latin typeface="Times New Roman" panose="02020603050405020304" pitchFamily="18" charset="0"/>
                          <a:cs typeface="Times New Roman" panose="02020603050405020304" pitchFamily="18" charset="0"/>
                        </a:rPr>
                        <a:t>Ngoại hình</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algn="just">
                        <a:spcAft>
                          <a:spcPts val="1125"/>
                        </a:spcAft>
                      </a:pPr>
                      <a:r>
                        <a:rPr lang="en-US" sz="2000">
                          <a:solidFill>
                            <a:schemeClr val="tx1"/>
                          </a:solidFill>
                          <a:effectLst/>
                          <a:latin typeface="Times New Roman" panose="02020603050405020304" pitchFamily="18" charset="0"/>
                          <a:cs typeface="Times New Roman" panose="02020603050405020304" pitchFamily="18" charset="0"/>
                        </a:rPr>
                        <a:t>Tên chúa tàu ấy cao lớn, vạm vỡ, da lưng sạm như gạch nung. Trên má hắn có một vết sẹo chém dọc xuống, trắng bệch nanh ác, hung hăng như con thú dữ nhốt chuồng…</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r>
              <a:tr h="1002540">
                <a:tc vMerge="1">
                  <a:tcPr/>
                </a:tc>
                <a:tc>
                  <a:txBody>
                    <a:bodyPr/>
                    <a:lstStyle/>
                    <a:p>
                      <a:pPr algn="just">
                        <a:spcAft>
                          <a:spcPts val="1125"/>
                        </a:spcAft>
                      </a:pPr>
                      <a:r>
                        <a:rPr lang="en-US" sz="2000">
                          <a:solidFill>
                            <a:schemeClr val="tx1"/>
                          </a:solidFill>
                          <a:effectLst/>
                          <a:latin typeface="Times New Roman" panose="02020603050405020304" pitchFamily="18" charset="0"/>
                          <a:cs typeface="Times New Roman" panose="02020603050405020304" pitchFamily="18" charset="0"/>
                        </a:rPr>
                        <a:t>Hành động</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algn="just">
                        <a:spcAft>
                          <a:spcPts val="1125"/>
                        </a:spcAft>
                      </a:pPr>
                      <a:r>
                        <a:rPr lang="en-US" sz="2000">
                          <a:solidFill>
                            <a:schemeClr val="tx1"/>
                          </a:solidFill>
                          <a:effectLst/>
                          <a:latin typeface="Times New Roman" panose="02020603050405020304" pitchFamily="18" charset="0"/>
                          <a:cs typeface="Times New Roman" panose="02020603050405020304" pitchFamily="18" charset="0"/>
                        </a:rPr>
                        <a:t>ngồi hát những bài ca man rợ; đập tay xuống bàn quá.t mọi người im; trừng mắt nhìn bác sĩ; đứng phắt dậy, rút soạt dao ra, lăm lăm chực đâm; cúi gằm mặt, tra dao vào, ngồi xuống, làu bàu trong cổ họng…</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r>
              <a:tr h="436098">
                <a:tc vMerge="1">
                  <a:tcPr/>
                </a:tc>
                <a:tc>
                  <a:txBody>
                    <a:bodyPr/>
                    <a:lstStyle/>
                    <a:p>
                      <a:pPr algn="just">
                        <a:spcAft>
                          <a:spcPts val="1125"/>
                        </a:spcAft>
                      </a:pPr>
                      <a:r>
                        <a:rPr lang="en-US" sz="2000">
                          <a:solidFill>
                            <a:schemeClr val="tx1"/>
                          </a:solidFill>
                          <a:effectLst/>
                          <a:latin typeface="Times New Roman" panose="02020603050405020304" pitchFamily="18" charset="0"/>
                          <a:cs typeface="Times New Roman" panose="02020603050405020304" pitchFamily="18" charset="0"/>
                        </a:rPr>
                        <a:t>Ngôn ngữ</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algn="just">
                        <a:spcAft>
                          <a:spcPts val="1125"/>
                        </a:spcAft>
                      </a:pPr>
                      <a:r>
                        <a:rPr lang="en-US" sz="2000">
                          <a:solidFill>
                            <a:schemeClr val="tx1"/>
                          </a:solidFill>
                          <a:effectLst/>
                          <a:latin typeface="Times New Roman" panose="02020603050405020304" pitchFamily="18" charset="0"/>
                          <a:cs typeface="Times New Roman" panose="02020603050405020304" pitchFamily="18" charset="0"/>
                        </a:rPr>
                        <a:t>- Có câm mồm không?...</a:t>
                      </a:r>
                      <a:endParaRPr lang="en-US" sz="2000">
                        <a:solidFill>
                          <a:schemeClr val="tx1"/>
                        </a:solidFill>
                        <a:effectLst/>
                        <a:latin typeface="Times New Roman" panose="02020603050405020304" pitchFamily="18" charset="0"/>
                        <a:cs typeface="Times New Roman" panose="02020603050405020304" pitchFamily="18" charset="0"/>
                      </a:endParaRPr>
                    </a:p>
                  </a:txBody>
                  <a:tcPr marL="68580" marR="68580" marT="0" marB="0">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r>
              <a:tr h="397838">
                <a:tc vMerge="1">
                  <a:tcPr/>
                </a:tc>
                <a:tc>
                  <a:txBody>
                    <a:bodyPr/>
                    <a:lstStyle/>
                    <a:p>
                      <a:pPr algn="just">
                        <a:spcAft>
                          <a:spcPts val="1125"/>
                        </a:spcAft>
                      </a:pPr>
                      <a:r>
                        <a:rPr lang="en-US" sz="2000">
                          <a:solidFill>
                            <a:schemeClr val="tx1"/>
                          </a:solidFill>
                          <a:effectLst/>
                          <a:latin typeface="Times New Roman" panose="02020603050405020304" pitchFamily="18" charset="0"/>
                          <a:cs typeface="Times New Roman" panose="02020603050405020304" pitchFamily="18" charset="0"/>
                        </a:rPr>
                        <a:t>Ý nghĩ</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a:txBody>
                    <a:bodyPr/>
                    <a:lstStyle/>
                    <a:p>
                      <a:pPr algn="just">
                        <a:spcAft>
                          <a:spcPts val="1125"/>
                        </a:spcAft>
                      </a:pP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r>
              <a:tr h="1000402">
                <a:tc gridSpan="2">
                  <a:txBody>
                    <a:bodyPr/>
                    <a:lstStyle/>
                    <a:p>
                      <a:pPr algn="just">
                        <a:spcAft>
                          <a:spcPts val="1125"/>
                        </a:spcAft>
                      </a:pPr>
                      <a:r>
                        <a:rPr lang="en-US" sz="2000">
                          <a:solidFill>
                            <a:schemeClr val="tx1"/>
                          </a:solidFill>
                          <a:effectLst/>
                          <a:latin typeface="Times New Roman" panose="02020603050405020304" pitchFamily="18" charset="0"/>
                          <a:cs typeface="Times New Roman" panose="02020603050405020304" pitchFamily="18" charset="0"/>
                        </a:rPr>
                        <a:t>Chi tiết tiêu biểu</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cPr/>
                </a:tc>
                <a:tc>
                  <a:txBody>
                    <a:bodyPr/>
                    <a:lstStyle/>
                    <a:p>
                      <a:pPr algn="just">
                        <a:spcAft>
                          <a:spcPts val="1125"/>
                        </a:spcAft>
                      </a:pPr>
                      <a:r>
                        <a:rPr lang="en-US" sz="2000">
                          <a:solidFill>
                            <a:schemeClr val="tx1"/>
                          </a:solidFill>
                          <a:effectLst/>
                          <a:latin typeface="Times New Roman" panose="02020603050405020304" pitchFamily="18" charset="0"/>
                          <a:cs typeface="Times New Roman" panose="02020603050405020304" pitchFamily="18" charset="0"/>
                        </a:rPr>
                        <a:t>- Bác sĩ vẫn ôn tồn giảng cho ông chủ quán trọ cách trị bệnh …</a:t>
                      </a:r>
                      <a:endParaRPr lang="en-US" sz="2000">
                        <a:solidFill>
                          <a:schemeClr val="tx1"/>
                        </a:solidFill>
                        <a:effectLst/>
                        <a:latin typeface="Times New Roman" panose="02020603050405020304" pitchFamily="18" charset="0"/>
                        <a:cs typeface="Times New Roman" panose="02020603050405020304" pitchFamily="18" charset="0"/>
                      </a:endParaRPr>
                    </a:p>
                    <a:p>
                      <a:pPr algn="just">
                        <a:spcAft>
                          <a:spcPts val="1125"/>
                        </a:spcAft>
                      </a:pPr>
                      <a:r>
                        <a:rPr lang="en-US" sz="2000">
                          <a:solidFill>
                            <a:schemeClr val="tx1"/>
                          </a:solidFill>
                          <a:effectLst/>
                          <a:latin typeface="Times New Roman" panose="02020603050405020304" pitchFamily="18" charset="0"/>
                          <a:cs typeface="Times New Roman" panose="02020603050405020304" pitchFamily="18" charset="0"/>
                        </a:rPr>
                        <a:t>- Hắn đứng phắt dậy, rút soạt dao ra, lăm lăm chực đâm…</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r>
              <a:tr h="448570">
                <a:tc gridSpan="2">
                  <a:txBody>
                    <a:bodyPr/>
                    <a:lstStyle/>
                    <a:p>
                      <a:pPr algn="just">
                        <a:spcAft>
                          <a:spcPts val="1125"/>
                        </a:spcAft>
                      </a:pPr>
                      <a:r>
                        <a:rPr lang="en-US" sz="2000">
                          <a:solidFill>
                            <a:schemeClr val="tx1"/>
                          </a:solidFill>
                          <a:effectLst/>
                          <a:latin typeface="Times New Roman" panose="02020603050405020304" pitchFamily="18" charset="0"/>
                          <a:cs typeface="Times New Roman" panose="02020603050405020304" pitchFamily="18" charset="0"/>
                        </a:rPr>
                        <a:t>Phương thức biểu đạt </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c hMerge="1">
                  <a:tcPr/>
                </a:tc>
                <a:tc>
                  <a:txBody>
                    <a:bodyPr/>
                    <a:lstStyle/>
                    <a:p>
                      <a:pPr algn="just">
                        <a:spcAft>
                          <a:spcPts val="1125"/>
                        </a:spcAft>
                      </a:pPr>
                      <a:r>
                        <a:rPr lang="en-US" sz="2000">
                          <a:solidFill>
                            <a:schemeClr val="tx1"/>
                          </a:solidFill>
                          <a:effectLst/>
                          <a:latin typeface="Times New Roman" panose="02020603050405020304" pitchFamily="18" charset="0"/>
                          <a:cs typeface="Times New Roman" panose="02020603050405020304" pitchFamily="18" charset="0"/>
                        </a:rPr>
                        <a:t>Tự sự </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chemeClr val="accent4">
                          <a:lumMod val="50000"/>
                        </a:schemeClr>
                      </a:solidFill>
                      <a:prstDash val="solid"/>
                      <a:round/>
                      <a:headEnd type="none" w="med" len="med"/>
                      <a:tailEnd type="none" w="med" len="med"/>
                    </a:lnL>
                    <a:lnR w="38100" cap="flat" cmpd="sng" algn="ctr">
                      <a:solidFill>
                        <a:schemeClr val="accent4">
                          <a:lumMod val="50000"/>
                        </a:schemeClr>
                      </a:solidFill>
                      <a:prstDash val="solid"/>
                      <a:round/>
                      <a:headEnd type="none" w="med" len="med"/>
                      <a:tailEnd type="none" w="med" len="med"/>
                    </a:lnR>
                    <a:lnT w="38100" cap="flat" cmpd="sng" algn="ctr">
                      <a:solidFill>
                        <a:schemeClr val="accent4">
                          <a:lumMod val="50000"/>
                        </a:schemeClr>
                      </a:solidFill>
                      <a:prstDash val="solid"/>
                      <a:round/>
                      <a:headEnd type="none" w="med" len="med"/>
                      <a:tailEnd type="none" w="med" len="med"/>
                    </a:lnT>
                    <a:lnB w="38100" cap="flat" cmpd="sng" algn="ctr">
                      <a:solidFill>
                        <a:schemeClr val="accent4">
                          <a:lumMod val="50000"/>
                        </a:schemeClr>
                      </a:solidFill>
                      <a:prstDash val="solid"/>
                      <a:round/>
                      <a:headEnd type="none" w="med" len="med"/>
                      <a:tailEnd type="none" w="med" len="med"/>
                    </a:lnB>
                  </a:tcPr>
                </a:tc>
              </a:tr>
            </a:tbl>
          </a:graphicData>
        </a:graphic>
      </p:graphicFrame>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56" presetClass="entr" presetSubtype="0" fill="hold" grpId="0" nodeType="afterEffect">
                                  <p:stCondLst>
                                    <p:cond delay="0"/>
                                  </p:stCondLst>
                                  <p:iterate type="lt">
                                    <p:tmPct val="10000"/>
                                  </p:iterate>
                                  <p:childTnLst>
                                    <p:set>
                                      <p:cBhvr>
                                        <p:cTn id="52" dur="1" fill="hold">
                                          <p:stCondLst>
                                            <p:cond delay="0"/>
                                          </p:stCondLst>
                                        </p:cTn>
                                        <p:tgtEl>
                                          <p:spTgt spid="66"/>
                                        </p:tgtEl>
                                        <p:attrNameLst>
                                          <p:attrName>style.visibility</p:attrName>
                                        </p:attrNameLst>
                                      </p:cBhvr>
                                      <p:to>
                                        <p:strVal val="visible"/>
                                      </p:to>
                                    </p:set>
                                    <p:anim by="(-#ppt_w*2)" calcmode="lin" valueType="num">
                                      <p:cBhvr rctx="PPT">
                                        <p:cTn id="53" dur="500" autoRev="1" fill="hold">
                                          <p:stCondLst>
                                            <p:cond delay="0"/>
                                          </p:stCondLst>
                                        </p:cTn>
                                        <p:tgtEl>
                                          <p:spTgt spid="66"/>
                                        </p:tgtEl>
                                        <p:attrNameLst>
                                          <p:attrName>ppt_w</p:attrName>
                                        </p:attrNameLst>
                                      </p:cBhvr>
                                    </p:anim>
                                    <p:anim by="(#ppt_w*0.50)" calcmode="lin" valueType="num">
                                      <p:cBhvr>
                                        <p:cTn id="54" dur="500" decel="50000" autoRev="1" fill="hold">
                                          <p:stCondLst>
                                            <p:cond delay="0"/>
                                          </p:stCondLst>
                                        </p:cTn>
                                        <p:tgtEl>
                                          <p:spTgt spid="66"/>
                                        </p:tgtEl>
                                        <p:attrNameLst>
                                          <p:attrName>ppt_x</p:attrName>
                                        </p:attrNameLst>
                                      </p:cBhvr>
                                    </p:anim>
                                    <p:anim from="(-#ppt_h/2)" to="(#ppt_y)" calcmode="lin" valueType="num">
                                      <p:cBhvr>
                                        <p:cTn id="55" dur="1000" fill="hold">
                                          <p:stCondLst>
                                            <p:cond delay="0"/>
                                          </p:stCondLst>
                                        </p:cTn>
                                        <p:tgtEl>
                                          <p:spTgt spid="66"/>
                                        </p:tgtEl>
                                        <p:attrNameLst>
                                          <p:attrName>ppt_y</p:attrName>
                                        </p:attrNameLst>
                                      </p:cBhvr>
                                    </p:anim>
                                    <p:animRot by="21600000">
                                      <p:cBhvr>
                                        <p:cTn id="56" dur="1000" fill="hold">
                                          <p:stCondLst>
                                            <p:cond delay="0"/>
                                          </p:stCondLst>
                                        </p:cTn>
                                        <p:tgtEl>
                                          <p:spTgt spid="66"/>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1000"/>
                                        <p:tgtEl>
                                          <p:spTgt spid="2"/>
                                        </p:tgtEl>
                                      </p:cBhvr>
                                    </p:animEffect>
                                    <p:anim calcmode="lin" valueType="num">
                                      <p:cBhvr>
                                        <p:cTn id="62" dur="1000" fill="hold"/>
                                        <p:tgtEl>
                                          <p:spTgt spid="2"/>
                                        </p:tgtEl>
                                        <p:attrNameLst>
                                          <p:attrName>ppt_x</p:attrName>
                                        </p:attrNameLst>
                                      </p:cBhvr>
                                      <p:tavLst>
                                        <p:tav tm="0">
                                          <p:val>
                                            <p:strVal val="#ppt_x"/>
                                          </p:val>
                                        </p:tav>
                                        <p:tav tm="100000">
                                          <p:val>
                                            <p:strVal val="#ppt_x"/>
                                          </p:val>
                                        </p:tav>
                                      </p:tavLst>
                                    </p:anim>
                                    <p:anim calcmode="lin" valueType="num">
                                      <p:cBhvr>
                                        <p:cTn id="6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6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5" name="图片 74"/>
          <p:cNvPicPr>
            <a:picLocks noChangeAspect="1"/>
          </p:cNvPicPr>
          <p:nvPr/>
        </p:nvPicPr>
        <p:blipFill>
          <a:blip r:embed="rId2">
            <a:clrChange>
              <a:clrFrom>
                <a:srgbClr val="FFFFFF"/>
              </a:clrFrom>
              <a:clrTo>
                <a:srgbClr val="FFFFFF">
                  <a:alpha val="0"/>
                </a:srgbClr>
              </a:clrTo>
            </a:clrChange>
          </a:blip>
          <a:stretch>
            <a:fillRect/>
          </a:stretch>
        </p:blipFill>
        <p:spPr>
          <a:xfrm>
            <a:off x="9465722" y="386226"/>
            <a:ext cx="1247331" cy="1621087"/>
          </a:xfrm>
          <a:prstGeom prst="rect">
            <a:avLst/>
          </a:prstGeom>
        </p:spPr>
      </p:pic>
      <p:pic>
        <p:nvPicPr>
          <p:cNvPr id="26" name="图片 75"/>
          <p:cNvPicPr>
            <a:picLocks noChangeAspect="1"/>
          </p:cNvPicPr>
          <p:nvPr/>
        </p:nvPicPr>
        <p:blipFill>
          <a:blip r:embed="rId3">
            <a:clrChange>
              <a:clrFrom>
                <a:srgbClr val="FFFFFF"/>
              </a:clrFrom>
              <a:clrTo>
                <a:srgbClr val="FFFFFF">
                  <a:alpha val="0"/>
                </a:srgbClr>
              </a:clrTo>
            </a:clrChange>
          </a:blip>
          <a:stretch>
            <a:fillRect/>
          </a:stretch>
        </p:blipFill>
        <p:spPr>
          <a:xfrm>
            <a:off x="793953" y="2027951"/>
            <a:ext cx="1837722" cy="1300440"/>
          </a:xfrm>
          <a:prstGeom prst="rect">
            <a:avLst/>
          </a:prstGeom>
        </p:spPr>
      </p:pic>
      <p:grpSp>
        <p:nvGrpSpPr>
          <p:cNvPr id="12" name="组合 2"/>
          <p:cNvGrpSpPr/>
          <p:nvPr/>
        </p:nvGrpSpPr>
        <p:grpSpPr>
          <a:xfrm>
            <a:off x="2055484" y="334952"/>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graphicFrame>
        <p:nvGraphicFramePr>
          <p:cNvPr id="2" name="Table 1"/>
          <p:cNvGraphicFramePr>
            <a:graphicFrameLocks noGrp="1"/>
          </p:cNvGraphicFramePr>
          <p:nvPr/>
        </p:nvGraphicFramePr>
        <p:xfrm>
          <a:off x="1330117" y="1194619"/>
          <a:ext cx="9919100" cy="5171547"/>
        </p:xfrm>
        <a:graphic>
          <a:graphicData uri="http://schemas.openxmlformats.org/drawingml/2006/table">
            <a:tbl>
              <a:tblPr firstRow="1" firstCol="1" bandRow="1">
                <a:tableStyleId>{00A15C55-8517-42AA-B614-E9B94910E393}</a:tableStyleId>
              </a:tblPr>
              <a:tblGrid>
                <a:gridCol w="3345122"/>
                <a:gridCol w="6573978"/>
              </a:tblGrid>
              <a:tr h="740637">
                <a:tc>
                  <a:txBody>
                    <a:bodyPr/>
                    <a:lstStyle/>
                    <a:p>
                      <a:pPr algn="ctr">
                        <a:lnSpc>
                          <a:spcPct val="15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Khái niệm</a:t>
                      </a:r>
                      <a:endPar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rgbClr val="865B3E"/>
                      </a:solidFill>
                      <a:prstDash val="solid"/>
                      <a:round/>
                      <a:headEnd type="none" w="med" len="med"/>
                      <a:tailEnd type="none" w="med" len="med"/>
                    </a:lnL>
                    <a:lnR w="38100" cap="flat" cmpd="sng" algn="ctr">
                      <a:solidFill>
                        <a:srgbClr val="865B3E"/>
                      </a:solidFill>
                      <a:prstDash val="solid"/>
                      <a:round/>
                      <a:headEnd type="none" w="med" len="med"/>
                      <a:tailEnd type="none" w="med" len="med"/>
                    </a:lnR>
                    <a:lnT w="38100" cap="flat" cmpd="sng" algn="ctr">
                      <a:solidFill>
                        <a:srgbClr val="865B3E"/>
                      </a:solidFill>
                      <a:prstDash val="solid"/>
                      <a:round/>
                      <a:headEnd type="none" w="med" len="med"/>
                      <a:tailEnd type="none" w="med" len="med"/>
                    </a:lnT>
                    <a:lnB w="38100" cap="flat" cmpd="sng" algn="ctr">
                      <a:solidFill>
                        <a:srgbClr val="865B3E"/>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Biểu hiện</a:t>
                      </a:r>
                      <a:endPar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rgbClr val="865B3E"/>
                      </a:solidFill>
                      <a:prstDash val="solid"/>
                      <a:round/>
                      <a:headEnd type="none" w="med" len="med"/>
                      <a:tailEnd type="none" w="med" len="med"/>
                    </a:lnL>
                    <a:lnR w="38100" cap="flat" cmpd="sng" algn="ctr">
                      <a:solidFill>
                        <a:srgbClr val="865B3E"/>
                      </a:solidFill>
                      <a:prstDash val="solid"/>
                      <a:round/>
                      <a:headEnd type="none" w="med" len="med"/>
                      <a:tailEnd type="none" w="med" len="med"/>
                    </a:lnR>
                    <a:lnT w="38100" cap="flat" cmpd="sng" algn="ctr">
                      <a:solidFill>
                        <a:srgbClr val="865B3E"/>
                      </a:solidFill>
                      <a:prstDash val="solid"/>
                      <a:round/>
                      <a:headEnd type="none" w="med" len="med"/>
                      <a:tailEnd type="none" w="med" len="med"/>
                    </a:lnT>
                    <a:lnB w="38100" cap="flat" cmpd="sng" algn="ctr">
                      <a:solidFill>
                        <a:srgbClr val="865B3E"/>
                      </a:solidFill>
                      <a:prstDash val="solid"/>
                      <a:round/>
                      <a:headEnd type="none" w="med" len="med"/>
                      <a:tailEnd type="none" w="med" len="med"/>
                    </a:lnB>
                    <a:lnTlToBr w="12700" cmpd="sng">
                      <a:noFill/>
                      <a:prstDash val="solid"/>
                    </a:lnTlToBr>
                    <a:lnBlToTr w="12700" cmpd="sng">
                      <a:noFill/>
                      <a:prstDash val="solid"/>
                    </a:lnBlToTr>
                  </a:tcPr>
                </a:tc>
              </a:tr>
              <a:tr h="738485">
                <a:tc>
                  <a:txBody>
                    <a:bodyPr/>
                    <a:lstStyle/>
                    <a:p>
                      <a:pPr algn="just">
                        <a:lnSpc>
                          <a:spcPct val="15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Truyện </a:t>
                      </a:r>
                      <a:endPar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rgbClr val="865B3E"/>
                      </a:solidFill>
                      <a:prstDash val="solid"/>
                      <a:round/>
                      <a:headEnd type="none" w="med" len="med"/>
                      <a:tailEnd type="none" w="med" len="med"/>
                    </a:lnL>
                    <a:lnR w="38100" cap="flat" cmpd="sng" algn="ctr">
                      <a:solidFill>
                        <a:srgbClr val="865B3E"/>
                      </a:solidFill>
                      <a:prstDash val="solid"/>
                      <a:round/>
                      <a:headEnd type="none" w="med" len="med"/>
                      <a:tailEnd type="none" w="med" len="med"/>
                    </a:lnR>
                    <a:lnT w="38100" cap="flat" cmpd="sng" algn="ctr">
                      <a:solidFill>
                        <a:srgbClr val="865B3E"/>
                      </a:solidFill>
                      <a:prstDash val="solid"/>
                      <a:round/>
                      <a:headEnd type="none" w="med" len="med"/>
                      <a:tailEnd type="none" w="med" len="med"/>
                    </a:lnT>
                    <a:lnB w="38100" cap="flat" cmpd="sng" algn="ctr">
                      <a:solidFill>
                        <a:srgbClr val="865B3E"/>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rgbClr val="865B3E"/>
                      </a:solidFill>
                      <a:prstDash val="solid"/>
                      <a:round/>
                      <a:headEnd type="none" w="med" len="med"/>
                      <a:tailEnd type="none" w="med" len="med"/>
                    </a:lnL>
                    <a:lnR w="38100" cap="flat" cmpd="sng" algn="ctr">
                      <a:solidFill>
                        <a:srgbClr val="865B3E"/>
                      </a:solidFill>
                      <a:prstDash val="solid"/>
                      <a:round/>
                      <a:headEnd type="none" w="med" len="med"/>
                      <a:tailEnd type="none" w="med" len="med"/>
                    </a:lnR>
                    <a:lnT w="38100" cap="flat" cmpd="sng" algn="ctr">
                      <a:solidFill>
                        <a:srgbClr val="865B3E"/>
                      </a:solidFill>
                      <a:prstDash val="solid"/>
                      <a:round/>
                      <a:headEnd type="none" w="med" len="med"/>
                      <a:tailEnd type="none" w="med" len="med"/>
                    </a:lnT>
                    <a:lnB w="38100" cap="flat" cmpd="sng" algn="ctr">
                      <a:solidFill>
                        <a:srgbClr val="865B3E"/>
                      </a:solidFill>
                      <a:prstDash val="solid"/>
                      <a:round/>
                      <a:headEnd type="none" w="med" len="med"/>
                      <a:tailEnd type="none" w="med" len="med"/>
                    </a:lnB>
                    <a:lnTlToBr w="12700" cmpd="sng">
                      <a:noFill/>
                      <a:prstDash val="solid"/>
                    </a:lnTlToBr>
                    <a:lnBlToTr w="12700" cmpd="sng">
                      <a:noFill/>
                      <a:prstDash val="solid"/>
                    </a:lnBlToTr>
                  </a:tcPr>
                </a:tc>
              </a:tr>
              <a:tr h="738485">
                <a:tc>
                  <a:txBody>
                    <a:bodyPr/>
                    <a:lstStyle/>
                    <a:p>
                      <a:pPr algn="just">
                        <a:lnSpc>
                          <a:spcPct val="15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Chi tiết tiêu biểu</a:t>
                      </a:r>
                      <a:endPar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rgbClr val="865B3E"/>
                      </a:solidFill>
                      <a:prstDash val="solid"/>
                      <a:round/>
                      <a:headEnd type="none" w="med" len="med"/>
                      <a:tailEnd type="none" w="med" len="med"/>
                    </a:lnL>
                    <a:lnR w="38100" cap="flat" cmpd="sng" algn="ctr">
                      <a:solidFill>
                        <a:srgbClr val="865B3E"/>
                      </a:solidFill>
                      <a:prstDash val="solid"/>
                      <a:round/>
                      <a:headEnd type="none" w="med" len="med"/>
                      <a:tailEnd type="none" w="med" len="med"/>
                    </a:lnR>
                    <a:lnT w="38100" cap="flat" cmpd="sng" algn="ctr">
                      <a:solidFill>
                        <a:srgbClr val="865B3E"/>
                      </a:solidFill>
                      <a:prstDash val="solid"/>
                      <a:round/>
                      <a:headEnd type="none" w="med" len="med"/>
                      <a:tailEnd type="none" w="med" len="med"/>
                    </a:lnT>
                    <a:lnB w="38100" cap="flat" cmpd="sng" algn="ctr">
                      <a:solidFill>
                        <a:srgbClr val="865B3E"/>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rgbClr val="865B3E"/>
                      </a:solidFill>
                      <a:prstDash val="solid"/>
                      <a:round/>
                      <a:headEnd type="none" w="med" len="med"/>
                      <a:tailEnd type="none" w="med" len="med"/>
                    </a:lnL>
                    <a:lnR w="38100" cap="flat" cmpd="sng" algn="ctr">
                      <a:solidFill>
                        <a:srgbClr val="865B3E"/>
                      </a:solidFill>
                      <a:prstDash val="solid"/>
                      <a:round/>
                      <a:headEnd type="none" w="med" len="med"/>
                      <a:tailEnd type="none" w="med" len="med"/>
                    </a:lnR>
                    <a:lnT w="38100" cap="flat" cmpd="sng" algn="ctr">
                      <a:solidFill>
                        <a:srgbClr val="865B3E"/>
                      </a:solidFill>
                      <a:prstDash val="solid"/>
                      <a:round/>
                      <a:headEnd type="none" w="med" len="med"/>
                      <a:tailEnd type="none" w="med" len="med"/>
                    </a:lnT>
                    <a:lnB w="38100" cap="flat" cmpd="sng" algn="ctr">
                      <a:solidFill>
                        <a:srgbClr val="865B3E"/>
                      </a:solidFill>
                      <a:prstDash val="solid"/>
                      <a:round/>
                      <a:headEnd type="none" w="med" len="med"/>
                      <a:tailEnd type="none" w="med" len="med"/>
                    </a:lnB>
                    <a:lnTlToBr w="12700" cmpd="sng">
                      <a:noFill/>
                      <a:prstDash val="solid"/>
                    </a:lnTlToBr>
                    <a:lnBlToTr w="12700" cmpd="sng">
                      <a:noFill/>
                      <a:prstDash val="solid"/>
                    </a:lnBlToTr>
                  </a:tcPr>
                </a:tc>
              </a:tr>
              <a:tr h="738485">
                <a:tc>
                  <a:txBody>
                    <a:bodyPr/>
                    <a:lstStyle/>
                    <a:p>
                      <a:pPr algn="just">
                        <a:lnSpc>
                          <a:spcPct val="15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Nhân vật</a:t>
                      </a:r>
                      <a:endPar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rgbClr val="865B3E"/>
                      </a:solidFill>
                      <a:prstDash val="solid"/>
                      <a:round/>
                      <a:headEnd type="none" w="med" len="med"/>
                      <a:tailEnd type="none" w="med" len="med"/>
                    </a:lnL>
                    <a:lnR w="38100" cap="flat" cmpd="sng" algn="ctr">
                      <a:solidFill>
                        <a:srgbClr val="865B3E"/>
                      </a:solidFill>
                      <a:prstDash val="solid"/>
                      <a:round/>
                      <a:headEnd type="none" w="med" len="med"/>
                      <a:tailEnd type="none" w="med" len="med"/>
                    </a:lnR>
                    <a:lnT w="38100" cap="flat" cmpd="sng" algn="ctr">
                      <a:solidFill>
                        <a:srgbClr val="865B3E"/>
                      </a:solidFill>
                      <a:prstDash val="solid"/>
                      <a:round/>
                      <a:headEnd type="none" w="med" len="med"/>
                      <a:tailEnd type="none" w="med" len="med"/>
                    </a:lnT>
                    <a:lnB w="38100" cap="flat" cmpd="sng" algn="ctr">
                      <a:solidFill>
                        <a:srgbClr val="865B3E"/>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rgbClr val="865B3E"/>
                      </a:solidFill>
                      <a:prstDash val="solid"/>
                      <a:round/>
                      <a:headEnd type="none" w="med" len="med"/>
                      <a:tailEnd type="none" w="med" len="med"/>
                    </a:lnL>
                    <a:lnR w="38100" cap="flat" cmpd="sng" algn="ctr">
                      <a:solidFill>
                        <a:srgbClr val="865B3E"/>
                      </a:solidFill>
                      <a:prstDash val="solid"/>
                      <a:round/>
                      <a:headEnd type="none" w="med" len="med"/>
                      <a:tailEnd type="none" w="med" len="med"/>
                    </a:lnR>
                    <a:lnT w="38100" cap="flat" cmpd="sng" algn="ctr">
                      <a:solidFill>
                        <a:srgbClr val="865B3E"/>
                      </a:solidFill>
                      <a:prstDash val="solid"/>
                      <a:round/>
                      <a:headEnd type="none" w="med" len="med"/>
                      <a:tailEnd type="none" w="med" len="med"/>
                    </a:lnT>
                    <a:lnB w="38100" cap="flat" cmpd="sng" algn="ctr">
                      <a:solidFill>
                        <a:srgbClr val="865B3E"/>
                      </a:solidFill>
                      <a:prstDash val="solid"/>
                      <a:round/>
                      <a:headEnd type="none" w="med" len="med"/>
                      <a:tailEnd type="none" w="med" len="med"/>
                    </a:lnB>
                    <a:lnTlToBr w="12700" cmpd="sng">
                      <a:noFill/>
                      <a:prstDash val="solid"/>
                    </a:lnTlToBr>
                    <a:lnBlToTr w="12700" cmpd="sng">
                      <a:noFill/>
                      <a:prstDash val="solid"/>
                    </a:lnBlToTr>
                  </a:tcPr>
                </a:tc>
              </a:tr>
              <a:tr h="738485">
                <a:tc>
                  <a:txBody>
                    <a:bodyPr/>
                    <a:lstStyle/>
                    <a:p>
                      <a:pPr algn="just">
                        <a:lnSpc>
                          <a:spcPct val="15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Ngoại hình</a:t>
                      </a:r>
                      <a:endPar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rgbClr val="865B3E"/>
                      </a:solidFill>
                      <a:prstDash val="solid"/>
                      <a:round/>
                      <a:headEnd type="none" w="med" len="med"/>
                      <a:tailEnd type="none" w="med" len="med"/>
                    </a:lnL>
                    <a:lnR w="38100" cap="flat" cmpd="sng" algn="ctr">
                      <a:solidFill>
                        <a:srgbClr val="865B3E"/>
                      </a:solidFill>
                      <a:prstDash val="solid"/>
                      <a:round/>
                      <a:headEnd type="none" w="med" len="med"/>
                      <a:tailEnd type="none" w="med" len="med"/>
                    </a:lnR>
                    <a:lnT w="38100" cap="flat" cmpd="sng" algn="ctr">
                      <a:solidFill>
                        <a:srgbClr val="865B3E"/>
                      </a:solidFill>
                      <a:prstDash val="solid"/>
                      <a:round/>
                      <a:headEnd type="none" w="med" len="med"/>
                      <a:tailEnd type="none" w="med" len="med"/>
                    </a:lnT>
                    <a:lnB w="38100" cap="flat" cmpd="sng" algn="ctr">
                      <a:solidFill>
                        <a:srgbClr val="865B3E"/>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rgbClr val="865B3E"/>
                      </a:solidFill>
                      <a:prstDash val="solid"/>
                      <a:round/>
                      <a:headEnd type="none" w="med" len="med"/>
                      <a:tailEnd type="none" w="med" len="med"/>
                    </a:lnL>
                    <a:lnR w="38100" cap="flat" cmpd="sng" algn="ctr">
                      <a:solidFill>
                        <a:srgbClr val="865B3E"/>
                      </a:solidFill>
                      <a:prstDash val="solid"/>
                      <a:round/>
                      <a:headEnd type="none" w="med" len="med"/>
                      <a:tailEnd type="none" w="med" len="med"/>
                    </a:lnR>
                    <a:lnT w="38100" cap="flat" cmpd="sng" algn="ctr">
                      <a:solidFill>
                        <a:srgbClr val="865B3E"/>
                      </a:solidFill>
                      <a:prstDash val="solid"/>
                      <a:round/>
                      <a:headEnd type="none" w="med" len="med"/>
                      <a:tailEnd type="none" w="med" len="med"/>
                    </a:lnT>
                    <a:lnB w="38100" cap="flat" cmpd="sng" algn="ctr">
                      <a:solidFill>
                        <a:srgbClr val="865B3E"/>
                      </a:solidFill>
                      <a:prstDash val="solid"/>
                      <a:round/>
                      <a:headEnd type="none" w="med" len="med"/>
                      <a:tailEnd type="none" w="med" len="med"/>
                    </a:lnB>
                    <a:lnTlToBr w="12700" cmpd="sng">
                      <a:noFill/>
                      <a:prstDash val="solid"/>
                    </a:lnTlToBr>
                    <a:lnBlToTr w="12700" cmpd="sng">
                      <a:noFill/>
                      <a:prstDash val="solid"/>
                    </a:lnBlToTr>
                  </a:tcPr>
                </a:tc>
              </a:tr>
              <a:tr h="738485">
                <a:tc>
                  <a:txBody>
                    <a:bodyPr/>
                    <a:lstStyle/>
                    <a:p>
                      <a:pPr algn="just">
                        <a:lnSpc>
                          <a:spcPct val="15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Hành động nhân vật</a:t>
                      </a:r>
                      <a:endPar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rgbClr val="865B3E"/>
                      </a:solidFill>
                      <a:prstDash val="solid"/>
                      <a:round/>
                      <a:headEnd type="none" w="med" len="med"/>
                      <a:tailEnd type="none" w="med" len="med"/>
                    </a:lnL>
                    <a:lnR w="38100" cap="flat" cmpd="sng" algn="ctr">
                      <a:solidFill>
                        <a:srgbClr val="865B3E"/>
                      </a:solidFill>
                      <a:prstDash val="solid"/>
                      <a:round/>
                      <a:headEnd type="none" w="med" len="med"/>
                      <a:tailEnd type="none" w="med" len="med"/>
                    </a:lnR>
                    <a:lnT w="38100" cap="flat" cmpd="sng" algn="ctr">
                      <a:solidFill>
                        <a:srgbClr val="865B3E"/>
                      </a:solidFill>
                      <a:prstDash val="solid"/>
                      <a:round/>
                      <a:headEnd type="none" w="med" len="med"/>
                      <a:tailEnd type="none" w="med" len="med"/>
                    </a:lnT>
                    <a:lnB w="38100" cap="flat" cmpd="sng" algn="ctr">
                      <a:solidFill>
                        <a:srgbClr val="865B3E"/>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rgbClr val="865B3E"/>
                      </a:solidFill>
                      <a:prstDash val="solid"/>
                      <a:round/>
                      <a:headEnd type="none" w="med" len="med"/>
                      <a:tailEnd type="none" w="med" len="med"/>
                    </a:lnL>
                    <a:lnR w="38100" cap="flat" cmpd="sng" algn="ctr">
                      <a:solidFill>
                        <a:srgbClr val="865B3E"/>
                      </a:solidFill>
                      <a:prstDash val="solid"/>
                      <a:round/>
                      <a:headEnd type="none" w="med" len="med"/>
                      <a:tailEnd type="none" w="med" len="med"/>
                    </a:lnR>
                    <a:lnT w="38100" cap="flat" cmpd="sng" algn="ctr">
                      <a:solidFill>
                        <a:srgbClr val="865B3E"/>
                      </a:solidFill>
                      <a:prstDash val="solid"/>
                      <a:round/>
                      <a:headEnd type="none" w="med" len="med"/>
                      <a:tailEnd type="none" w="med" len="med"/>
                    </a:lnT>
                    <a:lnB w="38100" cap="flat" cmpd="sng" algn="ctr">
                      <a:solidFill>
                        <a:srgbClr val="865B3E"/>
                      </a:solidFill>
                      <a:prstDash val="solid"/>
                      <a:round/>
                      <a:headEnd type="none" w="med" len="med"/>
                      <a:tailEnd type="none" w="med" len="med"/>
                    </a:lnB>
                    <a:lnTlToBr w="12700" cmpd="sng">
                      <a:noFill/>
                      <a:prstDash val="solid"/>
                    </a:lnTlToBr>
                    <a:lnBlToTr w="12700" cmpd="sng">
                      <a:noFill/>
                      <a:prstDash val="solid"/>
                    </a:lnBlToTr>
                  </a:tcPr>
                </a:tc>
              </a:tr>
              <a:tr h="738485">
                <a:tc>
                  <a:txBody>
                    <a:bodyPr/>
                    <a:lstStyle/>
                    <a:p>
                      <a:pPr algn="just">
                        <a:lnSpc>
                          <a:spcPct val="15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Ý nghĩ nhân vật</a:t>
                      </a:r>
                      <a:endPar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rgbClr val="865B3E"/>
                      </a:solidFill>
                      <a:prstDash val="solid"/>
                      <a:round/>
                      <a:headEnd type="none" w="med" len="med"/>
                      <a:tailEnd type="none" w="med" len="med"/>
                    </a:lnL>
                    <a:lnR w="38100" cap="flat" cmpd="sng" algn="ctr">
                      <a:solidFill>
                        <a:srgbClr val="865B3E"/>
                      </a:solidFill>
                      <a:prstDash val="solid"/>
                      <a:round/>
                      <a:headEnd type="none" w="med" len="med"/>
                      <a:tailEnd type="none" w="med" len="med"/>
                    </a:lnR>
                    <a:lnT w="38100" cap="flat" cmpd="sng" algn="ctr">
                      <a:solidFill>
                        <a:srgbClr val="865B3E"/>
                      </a:solidFill>
                      <a:prstDash val="solid"/>
                      <a:round/>
                      <a:headEnd type="none" w="med" len="med"/>
                      <a:tailEnd type="none" w="med" len="med"/>
                    </a:lnT>
                    <a:lnB w="38100" cap="flat" cmpd="sng" algn="ctr">
                      <a:solidFill>
                        <a:srgbClr val="865B3E"/>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rgbClr val="865B3E"/>
                      </a:solidFill>
                      <a:prstDash val="solid"/>
                      <a:round/>
                      <a:headEnd type="none" w="med" len="med"/>
                      <a:tailEnd type="none" w="med" len="med"/>
                    </a:lnL>
                    <a:lnR w="38100" cap="flat" cmpd="sng" algn="ctr">
                      <a:solidFill>
                        <a:srgbClr val="865B3E"/>
                      </a:solidFill>
                      <a:prstDash val="solid"/>
                      <a:round/>
                      <a:headEnd type="none" w="med" len="med"/>
                      <a:tailEnd type="none" w="med" len="med"/>
                    </a:lnR>
                    <a:lnT w="38100" cap="flat" cmpd="sng" algn="ctr">
                      <a:solidFill>
                        <a:srgbClr val="865B3E"/>
                      </a:solidFill>
                      <a:prstDash val="solid"/>
                      <a:round/>
                      <a:headEnd type="none" w="med" len="med"/>
                      <a:tailEnd type="none" w="med" len="med"/>
                    </a:lnT>
                    <a:lnB w="38100" cap="flat" cmpd="sng" algn="ctr">
                      <a:solidFill>
                        <a:srgbClr val="865B3E"/>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66" name="文本框 17"/>
          <p:cNvSpPr txBox="1"/>
          <p:nvPr/>
        </p:nvSpPr>
        <p:spPr>
          <a:xfrm>
            <a:off x="2007937" y="16958"/>
            <a:ext cx="760774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rPr>
              <a:t>Phiếu học tập số 2</a:t>
            </a:r>
            <a:endPar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56" presetClass="entr" presetSubtype="0" fill="hold" grpId="0" nodeType="afterEffect">
                                  <p:stCondLst>
                                    <p:cond delay="0"/>
                                  </p:stCondLst>
                                  <p:iterate type="lt">
                                    <p:tmPct val="10000"/>
                                  </p:iterate>
                                  <p:childTnLst>
                                    <p:set>
                                      <p:cBhvr>
                                        <p:cTn id="52" dur="1" fill="hold">
                                          <p:stCondLst>
                                            <p:cond delay="0"/>
                                          </p:stCondLst>
                                        </p:cTn>
                                        <p:tgtEl>
                                          <p:spTgt spid="66"/>
                                        </p:tgtEl>
                                        <p:attrNameLst>
                                          <p:attrName>style.visibility</p:attrName>
                                        </p:attrNameLst>
                                      </p:cBhvr>
                                      <p:to>
                                        <p:strVal val="visible"/>
                                      </p:to>
                                    </p:set>
                                    <p:anim by="(-#ppt_w*2)" calcmode="lin" valueType="num">
                                      <p:cBhvr rctx="PPT">
                                        <p:cTn id="53" dur="500" autoRev="1" fill="hold">
                                          <p:stCondLst>
                                            <p:cond delay="0"/>
                                          </p:stCondLst>
                                        </p:cTn>
                                        <p:tgtEl>
                                          <p:spTgt spid="66"/>
                                        </p:tgtEl>
                                        <p:attrNameLst>
                                          <p:attrName>ppt_w</p:attrName>
                                        </p:attrNameLst>
                                      </p:cBhvr>
                                    </p:anim>
                                    <p:anim by="(#ppt_w*0.50)" calcmode="lin" valueType="num">
                                      <p:cBhvr>
                                        <p:cTn id="54" dur="500" decel="50000" autoRev="1" fill="hold">
                                          <p:stCondLst>
                                            <p:cond delay="0"/>
                                          </p:stCondLst>
                                        </p:cTn>
                                        <p:tgtEl>
                                          <p:spTgt spid="66"/>
                                        </p:tgtEl>
                                        <p:attrNameLst>
                                          <p:attrName>ppt_x</p:attrName>
                                        </p:attrNameLst>
                                      </p:cBhvr>
                                    </p:anim>
                                    <p:anim from="(-#ppt_h/2)" to="(#ppt_y)" calcmode="lin" valueType="num">
                                      <p:cBhvr>
                                        <p:cTn id="55" dur="1000" fill="hold">
                                          <p:stCondLst>
                                            <p:cond delay="0"/>
                                          </p:stCondLst>
                                        </p:cTn>
                                        <p:tgtEl>
                                          <p:spTgt spid="66"/>
                                        </p:tgtEl>
                                        <p:attrNameLst>
                                          <p:attrName>ppt_y</p:attrName>
                                        </p:attrNameLst>
                                      </p:cBhvr>
                                    </p:anim>
                                    <p:animRot by="21600000">
                                      <p:cBhvr>
                                        <p:cTn id="56" dur="1000" fill="hold">
                                          <p:stCondLst>
                                            <p:cond delay="0"/>
                                          </p:stCondLst>
                                        </p:cTn>
                                        <p:tgtEl>
                                          <p:spTgt spid="66"/>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1000"/>
                                        <p:tgtEl>
                                          <p:spTgt spid="2"/>
                                        </p:tgtEl>
                                      </p:cBhvr>
                                    </p:animEffect>
                                    <p:anim calcmode="lin" valueType="num">
                                      <p:cBhvr>
                                        <p:cTn id="62" dur="1000" fill="hold"/>
                                        <p:tgtEl>
                                          <p:spTgt spid="2"/>
                                        </p:tgtEl>
                                        <p:attrNameLst>
                                          <p:attrName>ppt_x</p:attrName>
                                        </p:attrNameLst>
                                      </p:cBhvr>
                                      <p:tavLst>
                                        <p:tav tm="0">
                                          <p:val>
                                            <p:strVal val="#ppt_x"/>
                                          </p:val>
                                        </p:tav>
                                        <p:tav tm="100000">
                                          <p:val>
                                            <p:strVal val="#ppt_x"/>
                                          </p:val>
                                        </p:tav>
                                      </p:tavLst>
                                    </p:anim>
                                    <p:anim calcmode="lin" valueType="num">
                                      <p:cBhvr>
                                        <p:cTn id="6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6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075611" y="202474"/>
            <a:ext cx="3788228" cy="1142999"/>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smtClean="0">
                <a:solidFill>
                  <a:schemeClr val="bg1"/>
                </a:solidFill>
                <a:latin typeface="Times New Roman" panose="02020603050405020304" pitchFamily="18" charset="0"/>
                <a:cs typeface="Times New Roman" panose="02020603050405020304" pitchFamily="18" charset="0"/>
              </a:rPr>
              <a:t>Là </a:t>
            </a:r>
            <a:r>
              <a:rPr lang="en-US" sz="3600">
                <a:solidFill>
                  <a:schemeClr val="bg1"/>
                </a:solidFill>
                <a:latin typeface="Times New Roman" panose="02020603050405020304" pitchFamily="18" charset="0"/>
                <a:cs typeface="Times New Roman" panose="02020603050405020304" pitchFamily="18" charset="0"/>
              </a:rPr>
              <a:t>một loại tác phẩm văn học</a:t>
            </a:r>
            <a:endParaRPr lang="en-US" sz="3600">
              <a:solidFill>
                <a:schemeClr val="bg1"/>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4219303" y="2132884"/>
            <a:ext cx="3644536" cy="117892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smtClean="0">
                <a:solidFill>
                  <a:schemeClr val="bg1"/>
                </a:solidFill>
                <a:latin typeface="Times New Roman" panose="02020603050405020304" pitchFamily="18" charset="0"/>
                <a:cs typeface="Times New Roman" panose="02020603050405020304" pitchFamily="18" charset="0"/>
              </a:rPr>
              <a:t>S</a:t>
            </a:r>
            <a:r>
              <a:rPr lang="vi-VN" sz="3600" smtClean="0">
                <a:solidFill>
                  <a:schemeClr val="bg1"/>
                </a:solidFill>
                <a:latin typeface="Times New Roman" panose="02020603050405020304" pitchFamily="18" charset="0"/>
                <a:cs typeface="Times New Roman" panose="02020603050405020304" pitchFamily="18" charset="0"/>
              </a:rPr>
              <a:t>ử </a:t>
            </a:r>
            <a:r>
              <a:rPr lang="vi-VN" sz="3600">
                <a:solidFill>
                  <a:schemeClr val="bg1"/>
                </a:solidFill>
                <a:latin typeface="Times New Roman" panose="02020603050405020304" pitchFamily="18" charset="0"/>
                <a:cs typeface="Times New Roman" panose="02020603050405020304" pitchFamily="18" charset="0"/>
              </a:rPr>
              <a:t>dụng phương thức kể chuyện</a:t>
            </a:r>
            <a:endParaRPr lang="en-US" sz="3600">
              <a:solidFill>
                <a:schemeClr val="bg1"/>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8686800" y="3918857"/>
            <a:ext cx="3033853" cy="1065187"/>
          </a:xfrm>
          <a:prstGeom prst="roundRect">
            <a:avLst>
              <a:gd name="adj" fmla="val 50000"/>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3600" smtClean="0">
                <a:solidFill>
                  <a:schemeClr val="bg1"/>
                </a:solidFill>
                <a:latin typeface="Times New Roman" panose="02020603050405020304" pitchFamily="18" charset="0"/>
                <a:cs typeface="Times New Roman" panose="02020603050405020304" pitchFamily="18" charset="0"/>
              </a:rPr>
              <a:t>Bối cảnh</a:t>
            </a:r>
            <a:endParaRPr lang="en-US" sz="3600">
              <a:solidFill>
                <a:schemeClr val="bg1"/>
              </a:solidFill>
              <a:latin typeface="Times New Roman" panose="02020603050405020304" pitchFamily="18" charset="0"/>
              <a:cs typeface="Times New Roman" panose="02020603050405020304" pitchFamily="18" charset="0"/>
            </a:endParaRPr>
          </a:p>
        </p:txBody>
      </p:sp>
      <p:cxnSp>
        <p:nvCxnSpPr>
          <p:cNvPr id="11" name="Curved Connector 10"/>
          <p:cNvCxnSpPr/>
          <p:nvPr/>
        </p:nvCxnSpPr>
        <p:spPr>
          <a:xfrm rot="5400000" flipH="1" flipV="1">
            <a:off x="2684417" y="1260567"/>
            <a:ext cx="1724296" cy="1058091"/>
          </a:xfrm>
          <a:prstGeom prst="curvedConnector3">
            <a:avLst>
              <a:gd name="adj1" fmla="val 50000"/>
            </a:avLst>
          </a:prstGeom>
          <a:ln w="76200">
            <a:solidFill>
              <a:srgbClr val="00B05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5" name="Curved Connector 14"/>
          <p:cNvCxnSpPr/>
          <p:nvPr/>
        </p:nvCxnSpPr>
        <p:spPr>
          <a:xfrm>
            <a:off x="3108959" y="2625633"/>
            <a:ext cx="1273633" cy="346170"/>
          </a:xfrm>
          <a:prstGeom prst="curvedConnector3">
            <a:avLst>
              <a:gd name="adj1" fmla="val 50000"/>
            </a:avLst>
          </a:prstGeom>
          <a:ln w="76200">
            <a:solidFill>
              <a:srgbClr val="00B05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p:cNvCxnSpPr/>
          <p:nvPr/>
        </p:nvCxnSpPr>
        <p:spPr>
          <a:xfrm>
            <a:off x="7863839" y="4846320"/>
            <a:ext cx="1257306" cy="711926"/>
          </a:xfrm>
          <a:prstGeom prst="curvedConnector3">
            <a:avLst>
              <a:gd name="adj1" fmla="val 50000"/>
            </a:avLst>
          </a:prstGeom>
          <a:ln w="76200">
            <a:solidFill>
              <a:srgbClr val="00B05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p:cNvCxnSpPr/>
          <p:nvPr/>
        </p:nvCxnSpPr>
        <p:spPr>
          <a:xfrm rot="16200000" flipH="1">
            <a:off x="2837718" y="2901770"/>
            <a:ext cx="1940208" cy="1400998"/>
          </a:xfrm>
          <a:prstGeom prst="curvedConnector3">
            <a:avLst>
              <a:gd name="adj1" fmla="val 50000"/>
            </a:avLst>
          </a:prstGeom>
          <a:ln w="76200">
            <a:solidFill>
              <a:srgbClr val="00B05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0" y="2155373"/>
            <a:ext cx="3200400" cy="9144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smtClean="0">
                <a:solidFill>
                  <a:schemeClr val="bg1"/>
                </a:solidFill>
                <a:latin typeface="Times New Roman" panose="02020603050405020304" pitchFamily="18" charset="0"/>
                <a:cs typeface="Times New Roman" panose="02020603050405020304" pitchFamily="18" charset="0"/>
              </a:rPr>
              <a:t>Truyện</a:t>
            </a:r>
            <a:endParaRPr lang="en-US" sz="3600">
              <a:solidFill>
                <a:schemeClr val="bg1"/>
              </a:solidFill>
              <a:latin typeface="Times New Roman" panose="02020603050405020304" pitchFamily="18" charset="0"/>
              <a:cs typeface="Times New Roman" panose="02020603050405020304" pitchFamily="18" charset="0"/>
            </a:endParaRPr>
          </a:p>
        </p:txBody>
      </p:sp>
      <p:cxnSp>
        <p:nvCxnSpPr>
          <p:cNvPr id="24" name="Curved Connector 23"/>
          <p:cNvCxnSpPr>
            <a:endCxn id="9" idx="1"/>
          </p:cNvCxnSpPr>
          <p:nvPr/>
        </p:nvCxnSpPr>
        <p:spPr>
          <a:xfrm flipV="1">
            <a:off x="7863839" y="4451451"/>
            <a:ext cx="822961" cy="394870"/>
          </a:xfrm>
          <a:prstGeom prst="curvedConnector3">
            <a:avLst>
              <a:gd name="adj1" fmla="val 50000"/>
            </a:avLst>
          </a:prstGeom>
          <a:ln w="76200">
            <a:solidFill>
              <a:srgbClr val="00B05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p:cNvCxnSpPr/>
          <p:nvPr/>
        </p:nvCxnSpPr>
        <p:spPr>
          <a:xfrm rot="5400000" flipH="1" flipV="1">
            <a:off x="7527614" y="3257246"/>
            <a:ext cx="1651353" cy="978902"/>
          </a:xfrm>
          <a:prstGeom prst="curvedConnector3">
            <a:avLst>
              <a:gd name="adj1" fmla="val 50000"/>
            </a:avLst>
          </a:prstGeom>
          <a:ln w="76200">
            <a:solidFill>
              <a:srgbClr val="00B05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4387486" y="4082329"/>
            <a:ext cx="3644536" cy="1254034"/>
          </a:xfrm>
          <a:prstGeom prst="roundRect">
            <a:avLst>
              <a:gd name="adj" fmla="val 50000"/>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3600" smtClean="0">
                <a:solidFill>
                  <a:schemeClr val="bg1"/>
                </a:solidFill>
                <a:latin typeface="Times New Roman" panose="02020603050405020304" pitchFamily="18" charset="0"/>
                <a:cs typeface="Times New Roman" panose="02020603050405020304" pitchFamily="18" charset="0"/>
              </a:rPr>
              <a:t>B</a:t>
            </a:r>
            <a:r>
              <a:rPr lang="vi-VN" sz="3600" smtClean="0">
                <a:solidFill>
                  <a:schemeClr val="bg1"/>
                </a:solidFill>
                <a:latin typeface="Times New Roman" panose="02020603050405020304" pitchFamily="18" charset="0"/>
                <a:cs typeface="Times New Roman" panose="02020603050405020304" pitchFamily="18" charset="0"/>
              </a:rPr>
              <a:t>ao </a:t>
            </a:r>
            <a:r>
              <a:rPr lang="vi-VN" sz="3600">
                <a:solidFill>
                  <a:schemeClr val="bg1"/>
                </a:solidFill>
                <a:latin typeface="Times New Roman" panose="02020603050405020304" pitchFamily="18" charset="0"/>
                <a:cs typeface="Times New Roman" panose="02020603050405020304" pitchFamily="18" charset="0"/>
              </a:rPr>
              <a:t>gồm các yếu tố chính như</a:t>
            </a:r>
            <a:endParaRPr lang="en-US" sz="3600">
              <a:solidFill>
                <a:schemeClr val="bg1"/>
              </a:solidFill>
              <a:latin typeface="Times New Roman" panose="02020603050405020304" pitchFamily="18" charset="0"/>
              <a:cs typeface="Times New Roman" panose="02020603050405020304" pitchFamily="18" charset="0"/>
            </a:endParaRPr>
          </a:p>
        </p:txBody>
      </p:sp>
      <p:sp>
        <p:nvSpPr>
          <p:cNvPr id="36" name="Rounded Rectangle 35"/>
          <p:cNvSpPr/>
          <p:nvPr/>
        </p:nvSpPr>
        <p:spPr>
          <a:xfrm>
            <a:off x="8755386" y="2381067"/>
            <a:ext cx="2965268" cy="103887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smtClean="0">
                <a:solidFill>
                  <a:schemeClr val="bg1"/>
                </a:solidFill>
                <a:latin typeface="Times New Roman" panose="02020603050405020304" pitchFamily="18" charset="0"/>
                <a:cs typeface="Times New Roman" panose="02020603050405020304" pitchFamily="18" charset="0"/>
              </a:rPr>
              <a:t>Cốt truyện</a:t>
            </a:r>
            <a:endParaRPr lang="en-US" sz="3600">
              <a:solidFill>
                <a:schemeClr val="bg1"/>
              </a:solidFill>
              <a:latin typeface="Times New Roman" panose="02020603050405020304" pitchFamily="18" charset="0"/>
              <a:cs typeface="Times New Roman" panose="02020603050405020304" pitchFamily="18" charset="0"/>
            </a:endParaRPr>
          </a:p>
        </p:txBody>
      </p:sp>
      <p:sp>
        <p:nvSpPr>
          <p:cNvPr id="37" name="Rounded Rectangle 36"/>
          <p:cNvSpPr/>
          <p:nvPr/>
        </p:nvSpPr>
        <p:spPr>
          <a:xfrm>
            <a:off x="8784782" y="5209379"/>
            <a:ext cx="2894247" cy="1125199"/>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smtClean="0">
                <a:solidFill>
                  <a:schemeClr val="bg1"/>
                </a:solidFill>
                <a:latin typeface="Times New Roman" panose="02020603050405020304" pitchFamily="18" charset="0"/>
                <a:cs typeface="Times New Roman" panose="02020603050405020304" pitchFamily="18" charset="0"/>
              </a:rPr>
              <a:t>Nhân vật</a:t>
            </a:r>
            <a:endParaRPr lang="en-US" sz="3600">
              <a:solidFill>
                <a:schemeClr val="bg1"/>
              </a:solidFill>
              <a:latin typeface="Times New Roman" panose="02020603050405020304" pitchFamily="18" charset="0"/>
              <a:cs typeface="Times New Roman" panose="02020603050405020304" pitchFamily="18" charset="0"/>
            </a:endParaRPr>
          </a:p>
        </p:txBody>
      </p:sp>
      <p:pic>
        <p:nvPicPr>
          <p:cNvPr id="39" name="Picture 38"/>
          <p:cNvPicPr>
            <a:picLocks noChangeAspect="1"/>
          </p:cNvPicPr>
          <p:nvPr/>
        </p:nvPicPr>
        <p:blipFill>
          <a:blip r:embed="rId1">
            <a:extLst>
              <a:ext uri="{BEBA8EAE-BF5A-486C-A8C5-ECC9F3942E4B}">
                <a14:imgProps xmlns:a14="http://schemas.microsoft.com/office/drawing/2010/main">
                  <a14:imgLayer r:embed="rId2">
                    <a14:imgEffect>
                      <a14:backgroundRemoval t="5778" b="98667" l="1778" r="100000"/>
                    </a14:imgEffect>
                  </a14:imgLayer>
                </a14:imgProps>
              </a:ext>
            </a:extLst>
          </a:blip>
          <a:stretch>
            <a:fillRect/>
          </a:stretch>
        </p:blipFill>
        <p:spPr>
          <a:xfrm>
            <a:off x="51427" y="3746697"/>
            <a:ext cx="3224093" cy="322409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inVertical)">
                                      <p:cBhvr>
                                        <p:cTn id="44" dur="500"/>
                                        <p:tgtEl>
                                          <p:spTgt spid="24"/>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barn(inVertical)">
                                      <p:cBhvr>
                                        <p:cTn id="5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23" grpId="0" animBg="1"/>
      <p:bldP spid="35" grpId="0" animBg="1"/>
      <p:bldP spid="36" grpId="0" animBg="1"/>
      <p:bldP spid="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hlinkClick r:id="rId1" action="ppaction://hlinksldjump"/>
          </p:cNvPr>
          <p:cNvSpPr/>
          <p:nvPr/>
        </p:nvSpPr>
        <p:spPr>
          <a:xfrm>
            <a:off x="4075611" y="202474"/>
            <a:ext cx="3788228" cy="1142999"/>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a:solidFill>
                  <a:schemeClr val="bg1"/>
                </a:solidFill>
                <a:latin typeface="Times New Roman" panose="02020603050405020304" pitchFamily="18" charset="0"/>
                <a:cs typeface="Times New Roman" panose="02020603050405020304" pitchFamily="18" charset="0"/>
              </a:rPr>
              <a:t>Chi tiết tiêu biểu </a:t>
            </a:r>
            <a:endParaRPr lang="en-US" sz="3600">
              <a:solidFill>
                <a:schemeClr val="bg1"/>
              </a:solidFill>
              <a:latin typeface="Times New Roman" panose="02020603050405020304" pitchFamily="18" charset="0"/>
              <a:cs typeface="Times New Roman" panose="02020603050405020304" pitchFamily="18" charset="0"/>
            </a:endParaRPr>
          </a:p>
        </p:txBody>
      </p:sp>
      <p:sp>
        <p:nvSpPr>
          <p:cNvPr id="9" name="Rounded Rectangle 8">
            <a:hlinkClick r:id="rId2" action="ppaction://hlinksldjump"/>
          </p:cNvPr>
          <p:cNvSpPr/>
          <p:nvPr/>
        </p:nvSpPr>
        <p:spPr>
          <a:xfrm>
            <a:off x="9044814" y="2690588"/>
            <a:ext cx="3033853" cy="1065187"/>
          </a:xfrm>
          <a:prstGeom prst="roundRect">
            <a:avLst>
              <a:gd name="adj" fmla="val 50000"/>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3600" smtClean="0">
                <a:solidFill>
                  <a:schemeClr val="bg1"/>
                </a:solidFill>
                <a:latin typeface="Times New Roman" panose="02020603050405020304" pitchFamily="18" charset="0"/>
                <a:cs typeface="Times New Roman" panose="02020603050405020304" pitchFamily="18" charset="0"/>
              </a:rPr>
              <a:t>Ngôn ngữ</a:t>
            </a:r>
            <a:endParaRPr lang="en-US" sz="3600">
              <a:solidFill>
                <a:schemeClr val="bg1"/>
              </a:solidFill>
              <a:latin typeface="Times New Roman" panose="02020603050405020304" pitchFamily="18" charset="0"/>
              <a:cs typeface="Times New Roman" panose="02020603050405020304" pitchFamily="18" charset="0"/>
            </a:endParaRPr>
          </a:p>
        </p:txBody>
      </p:sp>
      <p:cxnSp>
        <p:nvCxnSpPr>
          <p:cNvPr id="11" name="Curved Connector 10"/>
          <p:cNvCxnSpPr/>
          <p:nvPr/>
        </p:nvCxnSpPr>
        <p:spPr>
          <a:xfrm rot="5400000" flipH="1" flipV="1">
            <a:off x="2684417" y="1260567"/>
            <a:ext cx="1724296" cy="1058091"/>
          </a:xfrm>
          <a:prstGeom prst="curvedConnector3">
            <a:avLst>
              <a:gd name="adj1" fmla="val 50000"/>
            </a:avLst>
          </a:prstGeom>
          <a:ln w="76200">
            <a:solidFill>
              <a:srgbClr val="00B05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5" name="Curved Connector 14"/>
          <p:cNvCxnSpPr/>
          <p:nvPr/>
        </p:nvCxnSpPr>
        <p:spPr>
          <a:xfrm rot="16200000" flipH="1">
            <a:off x="7308864" y="4350489"/>
            <a:ext cx="2341941" cy="1129960"/>
          </a:xfrm>
          <a:prstGeom prst="curvedConnector3">
            <a:avLst>
              <a:gd name="adj1" fmla="val 50000"/>
            </a:avLst>
          </a:prstGeom>
          <a:ln w="76200">
            <a:solidFill>
              <a:srgbClr val="00B05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p:cNvCxnSpPr>
            <a:endCxn id="37" idx="1"/>
          </p:cNvCxnSpPr>
          <p:nvPr/>
        </p:nvCxnSpPr>
        <p:spPr>
          <a:xfrm>
            <a:off x="7976920" y="3883670"/>
            <a:ext cx="1067894" cy="783155"/>
          </a:xfrm>
          <a:prstGeom prst="curvedConnector3">
            <a:avLst>
              <a:gd name="adj1" fmla="val 50000"/>
            </a:avLst>
          </a:prstGeom>
          <a:ln w="76200">
            <a:solidFill>
              <a:srgbClr val="00B05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p:cNvCxnSpPr/>
          <p:nvPr/>
        </p:nvCxnSpPr>
        <p:spPr>
          <a:xfrm>
            <a:off x="3107323" y="2632165"/>
            <a:ext cx="1722663" cy="1114532"/>
          </a:xfrm>
          <a:prstGeom prst="curvedConnector3">
            <a:avLst>
              <a:gd name="adj1" fmla="val 50000"/>
            </a:avLst>
          </a:prstGeom>
          <a:ln w="76200">
            <a:solidFill>
              <a:srgbClr val="00B05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0" y="2155373"/>
            <a:ext cx="3200400" cy="9144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smtClean="0">
                <a:solidFill>
                  <a:schemeClr val="bg1"/>
                </a:solidFill>
                <a:latin typeface="Times New Roman" panose="02020603050405020304" pitchFamily="18" charset="0"/>
                <a:cs typeface="Times New Roman" panose="02020603050405020304" pitchFamily="18" charset="0"/>
              </a:rPr>
              <a:t>Truyện</a:t>
            </a:r>
            <a:endParaRPr lang="en-US" sz="3600">
              <a:solidFill>
                <a:schemeClr val="bg1"/>
              </a:solidFill>
              <a:latin typeface="Times New Roman" panose="02020603050405020304" pitchFamily="18" charset="0"/>
              <a:cs typeface="Times New Roman" panose="02020603050405020304" pitchFamily="18" charset="0"/>
            </a:endParaRPr>
          </a:p>
        </p:txBody>
      </p:sp>
      <p:cxnSp>
        <p:nvCxnSpPr>
          <p:cNvPr id="24" name="Curved Connector 23"/>
          <p:cNvCxnSpPr>
            <a:endCxn id="9" idx="1"/>
          </p:cNvCxnSpPr>
          <p:nvPr/>
        </p:nvCxnSpPr>
        <p:spPr>
          <a:xfrm flipV="1">
            <a:off x="7976920" y="3223182"/>
            <a:ext cx="1067894" cy="348449"/>
          </a:xfrm>
          <a:prstGeom prst="curvedConnector3">
            <a:avLst>
              <a:gd name="adj1" fmla="val 50000"/>
            </a:avLst>
          </a:prstGeom>
          <a:ln w="76200">
            <a:solidFill>
              <a:srgbClr val="00B05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p:cNvCxnSpPr/>
          <p:nvPr/>
        </p:nvCxnSpPr>
        <p:spPr>
          <a:xfrm rot="5400000" flipH="1" flipV="1">
            <a:off x="7277895" y="2317859"/>
            <a:ext cx="2349556" cy="1075638"/>
          </a:xfrm>
          <a:prstGeom prst="curvedConnector3">
            <a:avLst>
              <a:gd name="adj1" fmla="val 54448"/>
            </a:avLst>
          </a:prstGeom>
          <a:ln w="76200">
            <a:solidFill>
              <a:srgbClr val="00B05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4532820" y="3256653"/>
            <a:ext cx="3644536" cy="1254034"/>
          </a:xfrm>
          <a:prstGeom prst="roundRect">
            <a:avLst>
              <a:gd name="adj" fmla="val 50000"/>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3600" smtClean="0">
                <a:solidFill>
                  <a:schemeClr val="bg1"/>
                </a:solidFill>
                <a:latin typeface="Times New Roman" panose="02020603050405020304" pitchFamily="18" charset="0"/>
                <a:cs typeface="Times New Roman" panose="02020603050405020304" pitchFamily="18" charset="0"/>
              </a:rPr>
              <a:t>Nhân vật</a:t>
            </a:r>
            <a:endParaRPr lang="en-US" sz="3600">
              <a:solidFill>
                <a:schemeClr val="bg1"/>
              </a:solidFill>
              <a:latin typeface="Times New Roman" panose="02020603050405020304" pitchFamily="18" charset="0"/>
              <a:cs typeface="Times New Roman" panose="02020603050405020304" pitchFamily="18" charset="0"/>
            </a:endParaRPr>
          </a:p>
        </p:txBody>
      </p:sp>
      <p:sp>
        <p:nvSpPr>
          <p:cNvPr id="36" name="Rounded Rectangle 35">
            <a:hlinkClick r:id="rId3" action="ppaction://hlinksldjump"/>
          </p:cNvPr>
          <p:cNvSpPr/>
          <p:nvPr/>
        </p:nvSpPr>
        <p:spPr>
          <a:xfrm>
            <a:off x="8921931" y="927464"/>
            <a:ext cx="2965268" cy="103887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smtClean="0">
                <a:solidFill>
                  <a:schemeClr val="bg1"/>
                </a:solidFill>
                <a:latin typeface="Times New Roman" panose="02020603050405020304" pitchFamily="18" charset="0"/>
                <a:cs typeface="Times New Roman" panose="02020603050405020304" pitchFamily="18" charset="0"/>
              </a:rPr>
              <a:t>Ngoại hình</a:t>
            </a:r>
            <a:endParaRPr lang="en-US" sz="3600">
              <a:solidFill>
                <a:schemeClr val="bg1"/>
              </a:solidFill>
              <a:latin typeface="Times New Roman" panose="02020603050405020304" pitchFamily="18" charset="0"/>
              <a:cs typeface="Times New Roman" panose="02020603050405020304" pitchFamily="18" charset="0"/>
            </a:endParaRPr>
          </a:p>
        </p:txBody>
      </p:sp>
      <p:sp>
        <p:nvSpPr>
          <p:cNvPr id="37" name="Rounded Rectangle 36">
            <a:hlinkClick r:id="rId4" action="ppaction://hlinksldjump"/>
          </p:cNvPr>
          <p:cNvSpPr/>
          <p:nvPr/>
        </p:nvSpPr>
        <p:spPr>
          <a:xfrm>
            <a:off x="9044814" y="4104225"/>
            <a:ext cx="2894247" cy="1125199"/>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smtClean="0">
                <a:solidFill>
                  <a:schemeClr val="bg1"/>
                </a:solidFill>
                <a:latin typeface="Times New Roman" panose="02020603050405020304" pitchFamily="18" charset="0"/>
                <a:cs typeface="Times New Roman" panose="02020603050405020304" pitchFamily="18" charset="0"/>
              </a:rPr>
              <a:t>Hành động</a:t>
            </a:r>
            <a:endParaRPr lang="en-US" sz="3600">
              <a:solidFill>
                <a:schemeClr val="bg1"/>
              </a:solidFill>
              <a:latin typeface="Times New Roman" panose="02020603050405020304" pitchFamily="18" charset="0"/>
              <a:cs typeface="Times New Roman" panose="02020603050405020304" pitchFamily="18" charset="0"/>
            </a:endParaRPr>
          </a:p>
        </p:txBody>
      </p:sp>
      <p:pic>
        <p:nvPicPr>
          <p:cNvPr id="39" name="Picture 38"/>
          <p:cNvPicPr>
            <a:picLocks noChangeAspect="1"/>
          </p:cNvPicPr>
          <p:nvPr/>
        </p:nvPicPr>
        <p:blipFill>
          <a:blip r:embed="rId5">
            <a:extLst>
              <a:ext uri="{BEBA8EAE-BF5A-486C-A8C5-ECC9F3942E4B}">
                <a14:imgProps xmlns:a14="http://schemas.microsoft.com/office/drawing/2010/main">
                  <a14:imgLayer r:embed="rId6">
                    <a14:imgEffect>
                      <a14:backgroundRemoval t="5778" b="98667" l="1778" r="100000"/>
                    </a14:imgEffect>
                  </a14:imgLayer>
                </a14:imgProps>
              </a:ext>
            </a:extLst>
          </a:blip>
          <a:stretch>
            <a:fillRect/>
          </a:stretch>
        </p:blipFill>
        <p:spPr>
          <a:xfrm>
            <a:off x="51427" y="3746697"/>
            <a:ext cx="3224093" cy="322409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6" name="Rounded Rectangle 15">
            <a:hlinkClick r:id="rId7" action="ppaction://hlinksldjump"/>
          </p:cNvPr>
          <p:cNvSpPr/>
          <p:nvPr/>
        </p:nvSpPr>
        <p:spPr>
          <a:xfrm>
            <a:off x="9044814" y="5687610"/>
            <a:ext cx="3033853" cy="117892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smtClean="0">
                <a:solidFill>
                  <a:schemeClr val="bg1"/>
                </a:solidFill>
                <a:latin typeface="Times New Roman" panose="02020603050405020304" pitchFamily="18" charset="0"/>
                <a:cs typeface="Times New Roman" panose="02020603050405020304" pitchFamily="18" charset="0"/>
              </a:rPr>
              <a:t>Ý nghĩ</a:t>
            </a:r>
            <a:endParaRPr lang="en-US" sz="360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barn(inVertical)">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arn(inVertical)">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barn(inVertical)">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arn(inVertical)">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23" grpId="0" animBg="1"/>
      <p:bldP spid="35" grpId="0" animBg="1"/>
      <p:bldP spid="36" grpId="0" animBg="1"/>
      <p:bldP spid="37"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Curved Connector 14"/>
          <p:cNvCxnSpPr/>
          <p:nvPr/>
        </p:nvCxnSpPr>
        <p:spPr>
          <a:xfrm>
            <a:off x="6510995" y="3921320"/>
            <a:ext cx="1583901" cy="1283823"/>
          </a:xfrm>
          <a:prstGeom prst="curvedConnector3">
            <a:avLst>
              <a:gd name="adj1" fmla="val 50000"/>
            </a:avLst>
          </a:prstGeom>
          <a:ln w="76200">
            <a:solidFill>
              <a:srgbClr val="00B05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p:cNvCxnSpPr/>
          <p:nvPr/>
        </p:nvCxnSpPr>
        <p:spPr>
          <a:xfrm flipV="1">
            <a:off x="6841686" y="3636353"/>
            <a:ext cx="1431946" cy="174847"/>
          </a:xfrm>
          <a:prstGeom prst="curvedConnector3">
            <a:avLst>
              <a:gd name="adj1" fmla="val 50000"/>
            </a:avLst>
          </a:prstGeom>
          <a:ln w="76200">
            <a:solidFill>
              <a:srgbClr val="00B05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p:cNvCxnSpPr/>
          <p:nvPr/>
        </p:nvCxnSpPr>
        <p:spPr>
          <a:xfrm rot="5400000" flipH="1" flipV="1">
            <a:off x="2835771" y="1596263"/>
            <a:ext cx="942357" cy="866241"/>
          </a:xfrm>
          <a:prstGeom prst="curvedConnector3">
            <a:avLst>
              <a:gd name="adj1" fmla="val 50000"/>
            </a:avLst>
          </a:prstGeom>
          <a:ln w="76200">
            <a:solidFill>
              <a:srgbClr val="00B05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p:cNvCxnSpPr/>
          <p:nvPr/>
        </p:nvCxnSpPr>
        <p:spPr>
          <a:xfrm>
            <a:off x="6322990" y="1468679"/>
            <a:ext cx="1436894" cy="891263"/>
          </a:xfrm>
          <a:prstGeom prst="curvedConnector3">
            <a:avLst>
              <a:gd name="adj1" fmla="val 50000"/>
            </a:avLst>
          </a:prstGeom>
          <a:ln w="76200">
            <a:solidFill>
              <a:srgbClr val="00B05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p:cNvCxnSpPr/>
          <p:nvPr/>
        </p:nvCxnSpPr>
        <p:spPr>
          <a:xfrm flipV="1">
            <a:off x="6342788" y="645425"/>
            <a:ext cx="1453677" cy="747420"/>
          </a:xfrm>
          <a:prstGeom prst="curvedConnector3">
            <a:avLst>
              <a:gd name="adj1" fmla="val 50000"/>
            </a:avLst>
          </a:prstGeom>
          <a:ln w="76200">
            <a:solidFill>
              <a:srgbClr val="00B05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3660841" y="478054"/>
            <a:ext cx="3043474" cy="1531177"/>
          </a:xfrm>
          <a:prstGeom prst="roundRect">
            <a:avLst>
              <a:gd name="adj" fmla="val 50000"/>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3600" smtClean="0">
                <a:solidFill>
                  <a:schemeClr val="bg1"/>
                </a:solidFill>
                <a:latin typeface="Times New Roman" panose="02020603050405020304" pitchFamily="18" charset="0"/>
                <a:cs typeface="Times New Roman" panose="02020603050405020304" pitchFamily="18" charset="0"/>
              </a:rPr>
              <a:t>Là chi tiết </a:t>
            </a:r>
            <a:endParaRPr lang="en-US" sz="3600">
              <a:solidFill>
                <a:schemeClr val="bg1"/>
              </a:solidFill>
              <a:latin typeface="Times New Roman" panose="02020603050405020304" pitchFamily="18" charset="0"/>
              <a:cs typeface="Times New Roman" panose="02020603050405020304" pitchFamily="18" charset="0"/>
            </a:endParaRPr>
          </a:p>
        </p:txBody>
      </p:sp>
      <p:sp>
        <p:nvSpPr>
          <p:cNvPr id="37" name="Rounded Rectangle 36"/>
          <p:cNvSpPr/>
          <p:nvPr/>
        </p:nvSpPr>
        <p:spPr>
          <a:xfrm>
            <a:off x="7936071" y="3225424"/>
            <a:ext cx="2894247" cy="1125199"/>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smtClean="0">
                <a:solidFill>
                  <a:schemeClr val="bg1"/>
                </a:solidFill>
                <a:latin typeface="Times New Roman" panose="02020603050405020304" pitchFamily="18" charset="0"/>
                <a:cs typeface="Times New Roman" panose="02020603050405020304" pitchFamily="18" charset="0"/>
              </a:rPr>
              <a:t>Gợi cảm</a:t>
            </a:r>
            <a:endParaRPr lang="en-US" sz="3600">
              <a:solidFill>
                <a:schemeClr val="bg1"/>
              </a:solidFill>
              <a:latin typeface="Times New Roman" panose="02020603050405020304" pitchFamily="18" charset="0"/>
              <a:cs typeface="Times New Roman" panose="02020603050405020304" pitchFamily="18" charset="0"/>
            </a:endParaRPr>
          </a:p>
        </p:txBody>
      </p:sp>
      <p:pic>
        <p:nvPicPr>
          <p:cNvPr id="39" name="Picture 38"/>
          <p:cNvPicPr>
            <a:picLocks noChangeAspect="1"/>
          </p:cNvPicPr>
          <p:nvPr/>
        </p:nvPicPr>
        <p:blipFill>
          <a:blip r:embed="rId1">
            <a:extLst>
              <a:ext uri="{BEBA8EAE-BF5A-486C-A8C5-ECC9F3942E4B}">
                <a14:imgProps xmlns:a14="http://schemas.microsoft.com/office/drawing/2010/main">
                  <a14:imgLayer r:embed="rId2">
                    <a14:imgEffect>
                      <a14:backgroundRemoval t="5778" b="98667" l="1778" r="100000"/>
                    </a14:imgEffect>
                  </a14:imgLayer>
                </a14:imgProps>
              </a:ext>
            </a:extLst>
          </a:blip>
          <a:stretch>
            <a:fillRect/>
          </a:stretch>
        </p:blipFill>
        <p:spPr>
          <a:xfrm>
            <a:off x="51427" y="3746697"/>
            <a:ext cx="3224093" cy="322409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6" name="Rounded Rectangle 15"/>
          <p:cNvSpPr/>
          <p:nvPr/>
        </p:nvSpPr>
        <p:spPr>
          <a:xfrm>
            <a:off x="7796465" y="4769280"/>
            <a:ext cx="3033853" cy="117892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smtClean="0">
                <a:solidFill>
                  <a:schemeClr val="bg1"/>
                </a:solidFill>
                <a:latin typeface="Times New Roman" panose="02020603050405020304" pitchFamily="18" charset="0"/>
                <a:cs typeface="Times New Roman" panose="02020603050405020304" pitchFamily="18" charset="0"/>
              </a:rPr>
              <a:t>Sống động</a:t>
            </a:r>
            <a:endParaRPr lang="en-US" sz="3600">
              <a:solidFill>
                <a:schemeClr val="bg1"/>
              </a:solidFill>
              <a:latin typeface="Times New Roman" panose="02020603050405020304" pitchFamily="18" charset="0"/>
              <a:cs typeface="Times New Roman" panose="02020603050405020304" pitchFamily="18" charset="0"/>
            </a:endParaRPr>
          </a:p>
        </p:txBody>
      </p:sp>
      <p:cxnSp>
        <p:nvCxnSpPr>
          <p:cNvPr id="26" name="Curved Connector 25"/>
          <p:cNvCxnSpPr/>
          <p:nvPr/>
        </p:nvCxnSpPr>
        <p:spPr>
          <a:xfrm>
            <a:off x="2871982" y="2500562"/>
            <a:ext cx="1040759" cy="990625"/>
          </a:xfrm>
          <a:prstGeom prst="curvedConnector3">
            <a:avLst>
              <a:gd name="adj1" fmla="val 50000"/>
            </a:avLst>
          </a:prstGeom>
          <a:ln w="76200">
            <a:solidFill>
              <a:srgbClr val="00B05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70001" y="1915607"/>
            <a:ext cx="3200400" cy="9144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a:solidFill>
                  <a:schemeClr val="bg1"/>
                </a:solidFill>
                <a:latin typeface="Times New Roman" panose="02020603050405020304" pitchFamily="18" charset="0"/>
                <a:cs typeface="Times New Roman" panose="02020603050405020304" pitchFamily="18" charset="0"/>
              </a:rPr>
              <a:t>Chi tiết tiêu biểu </a:t>
            </a:r>
            <a:endParaRPr lang="en-US" sz="3600">
              <a:solidFill>
                <a:schemeClr val="bg1"/>
              </a:solidFill>
              <a:latin typeface="Times New Roman" panose="02020603050405020304" pitchFamily="18" charset="0"/>
              <a:cs typeface="Times New Roman" panose="02020603050405020304" pitchFamily="18" charset="0"/>
            </a:endParaRPr>
          </a:p>
        </p:txBody>
      </p:sp>
      <p:sp>
        <p:nvSpPr>
          <p:cNvPr id="28" name="Rounded Rectangle 27"/>
          <p:cNvSpPr/>
          <p:nvPr/>
        </p:nvSpPr>
        <p:spPr>
          <a:xfrm>
            <a:off x="3466965" y="3160586"/>
            <a:ext cx="3644536" cy="1608694"/>
          </a:xfrm>
          <a:prstGeom prst="roundRect">
            <a:avLst>
              <a:gd name="adj" fmla="val 50000"/>
            </a:avLst>
          </a:prstGeom>
          <a:solidFill>
            <a:schemeClr val="accent1">
              <a:lumMod val="40000"/>
              <a:lumOff val="6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3600" smtClean="0">
                <a:solidFill>
                  <a:schemeClr val="bg1"/>
                </a:solidFill>
                <a:latin typeface="Times New Roman" panose="02020603050405020304" pitchFamily="18" charset="0"/>
                <a:cs typeface="Times New Roman" panose="02020603050405020304" pitchFamily="18" charset="0"/>
              </a:rPr>
              <a:t>Tạo nên hình tượng nghệ thuật</a:t>
            </a:r>
            <a:endParaRPr lang="en-US" sz="3600">
              <a:solidFill>
                <a:schemeClr val="bg1"/>
              </a:solidFill>
              <a:latin typeface="Times New Roman" panose="02020603050405020304" pitchFamily="18" charset="0"/>
              <a:cs typeface="Times New Roman" panose="02020603050405020304" pitchFamily="18" charset="0"/>
            </a:endParaRPr>
          </a:p>
        </p:txBody>
      </p:sp>
      <p:sp>
        <p:nvSpPr>
          <p:cNvPr id="31" name="Rounded Rectangle 30"/>
          <p:cNvSpPr/>
          <p:nvPr/>
        </p:nvSpPr>
        <p:spPr>
          <a:xfrm>
            <a:off x="7298007" y="1840213"/>
            <a:ext cx="2930923" cy="1065187"/>
          </a:xfrm>
          <a:prstGeom prst="roundRect">
            <a:avLst>
              <a:gd name="adj" fmla="val 50000"/>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3600" smtClean="0">
                <a:solidFill>
                  <a:schemeClr val="bg1"/>
                </a:solidFill>
                <a:latin typeface="Times New Roman" panose="02020603050405020304" pitchFamily="18" charset="0"/>
                <a:cs typeface="Times New Roman" panose="02020603050405020304" pitchFamily="18" charset="0"/>
              </a:rPr>
              <a:t>Cảm </a:t>
            </a:r>
            <a:r>
              <a:rPr lang="en-US" sz="3600">
                <a:solidFill>
                  <a:schemeClr val="bg1"/>
                </a:solidFill>
                <a:latin typeface="Times New Roman" panose="02020603050405020304" pitchFamily="18" charset="0"/>
                <a:cs typeface="Times New Roman" panose="02020603050405020304" pitchFamily="18" charset="0"/>
              </a:rPr>
              <a:t>xúc mạnh </a:t>
            </a:r>
            <a:endParaRPr lang="en-US" sz="3600">
              <a:solidFill>
                <a:schemeClr val="bg1"/>
              </a:solidFill>
              <a:latin typeface="Times New Roman" panose="02020603050405020304" pitchFamily="18" charset="0"/>
              <a:cs typeface="Times New Roman" panose="02020603050405020304" pitchFamily="18" charset="0"/>
            </a:endParaRPr>
          </a:p>
        </p:txBody>
      </p:sp>
      <p:sp>
        <p:nvSpPr>
          <p:cNvPr id="32" name="Rounded Rectangle 31"/>
          <p:cNvSpPr/>
          <p:nvPr/>
        </p:nvSpPr>
        <p:spPr>
          <a:xfrm>
            <a:off x="7263662" y="226768"/>
            <a:ext cx="2965268" cy="103887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smtClean="0">
                <a:solidFill>
                  <a:schemeClr val="bg1"/>
                </a:solidFill>
                <a:latin typeface="Times New Roman" panose="02020603050405020304" pitchFamily="18" charset="0"/>
                <a:cs typeface="Times New Roman" panose="02020603050405020304" pitchFamily="18" charset="0"/>
              </a:rPr>
              <a:t>G</a:t>
            </a:r>
            <a:r>
              <a:rPr lang="vi-VN" sz="3600" smtClean="0">
                <a:solidFill>
                  <a:schemeClr val="bg1"/>
                </a:solidFill>
                <a:latin typeface="Times New Roman" panose="02020603050405020304" pitchFamily="18" charset="0"/>
                <a:cs typeface="Times New Roman" panose="02020603050405020304" pitchFamily="18" charset="0"/>
              </a:rPr>
              <a:t>ây </a:t>
            </a:r>
            <a:r>
              <a:rPr lang="vi-VN" sz="3600">
                <a:solidFill>
                  <a:schemeClr val="bg1"/>
                </a:solidFill>
                <a:latin typeface="Times New Roman" panose="02020603050405020304" pitchFamily="18" charset="0"/>
                <a:cs typeface="Times New Roman" panose="02020603050405020304" pitchFamily="18" charset="0"/>
              </a:rPr>
              <a:t>ấn tượng</a:t>
            </a:r>
            <a:endParaRPr lang="en-US" sz="3600">
              <a:solidFill>
                <a:schemeClr val="bg1"/>
              </a:solidFill>
              <a:latin typeface="Times New Roman" panose="02020603050405020304" pitchFamily="18" charset="0"/>
              <a:cs typeface="Times New Roman" panose="02020603050405020304" pitchFamily="18" charset="0"/>
            </a:endParaRPr>
          </a:p>
        </p:txBody>
      </p:sp>
      <p:sp>
        <p:nvSpPr>
          <p:cNvPr id="19" name="Right Brace 18"/>
          <p:cNvSpPr/>
          <p:nvPr/>
        </p:nvSpPr>
        <p:spPr>
          <a:xfrm>
            <a:off x="10300617" y="609961"/>
            <a:ext cx="529701" cy="2295439"/>
          </a:xfrm>
          <a:prstGeom prst="rightBrace">
            <a:avLst>
              <a:gd name="adj1" fmla="val 8333"/>
              <a:gd name="adj2" fmla="val 51844"/>
            </a:avLst>
          </a:prstGeom>
          <a:ln w="38100">
            <a:solidFill>
              <a:srgbClr val="00B050"/>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ounded Rectangle 33"/>
          <p:cNvSpPr/>
          <p:nvPr/>
        </p:nvSpPr>
        <p:spPr>
          <a:xfrm>
            <a:off x="10685417" y="609961"/>
            <a:ext cx="1506583" cy="2550625"/>
          </a:xfrm>
          <a:prstGeom prst="roundRect">
            <a:avLst>
              <a:gd name="adj" fmla="val 13876"/>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3200" smtClean="0">
                <a:solidFill>
                  <a:schemeClr val="bg1"/>
                </a:solidFill>
                <a:latin typeface="Times New Roman" panose="02020603050405020304" pitchFamily="18" charset="0"/>
                <a:cs typeface="Times New Roman" panose="02020603050405020304" pitchFamily="18" charset="0"/>
              </a:rPr>
              <a:t>N</a:t>
            </a:r>
            <a:r>
              <a:rPr lang="vi-VN" sz="3200" smtClean="0">
                <a:solidFill>
                  <a:schemeClr val="bg1"/>
                </a:solidFill>
                <a:latin typeface="Times New Roman" panose="02020603050405020304" pitchFamily="18" charset="0"/>
                <a:cs typeface="Times New Roman" panose="02020603050405020304" pitchFamily="18" charset="0"/>
              </a:rPr>
              <a:t>gười </a:t>
            </a:r>
            <a:r>
              <a:rPr lang="vi-VN" sz="3200">
                <a:solidFill>
                  <a:schemeClr val="bg1"/>
                </a:solidFill>
                <a:latin typeface="Times New Roman" panose="02020603050405020304" pitchFamily="18" charset="0"/>
                <a:cs typeface="Times New Roman" panose="02020603050405020304" pitchFamily="18" charset="0"/>
              </a:rPr>
              <a:t>đọc</a:t>
            </a:r>
            <a:endParaRPr lang="en-US" sz="3200">
              <a:solidFill>
                <a:schemeClr val="bg1"/>
              </a:solidFill>
              <a:latin typeface="Times New Roman" panose="02020603050405020304" pitchFamily="18" charset="0"/>
              <a:cs typeface="Times New Roman" panose="02020603050405020304" pitchFamily="18" charset="0"/>
            </a:endParaRPr>
          </a:p>
        </p:txBody>
      </p:sp>
      <p:sp>
        <p:nvSpPr>
          <p:cNvPr id="20" name="Left Arrow 19">
            <a:hlinkClick r:id="rId3" action="ppaction://hlinksldjump"/>
          </p:cNvPr>
          <p:cNvSpPr/>
          <p:nvPr/>
        </p:nvSpPr>
        <p:spPr>
          <a:xfrm>
            <a:off x="4071786" y="5569924"/>
            <a:ext cx="2120008" cy="862913"/>
          </a:xfrm>
          <a:prstGeom prst="leftArrow">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t>QUAY LẠI</a:t>
            </a:r>
            <a:endParaRPr lang="en-US" sz="200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barn(inVertical)">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barn(inVertical)">
                                      <p:cBhvr>
                                        <p:cTn id="60" dur="500"/>
                                        <p:tgtEl>
                                          <p:spTgt spid="15"/>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barn(inVertical)">
                                      <p:cBhvr>
                                        <p:cTn id="6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16" grpId="0" animBg="1"/>
      <p:bldP spid="27" grpId="0" animBg="1"/>
      <p:bldP spid="28" grpId="0" animBg="1"/>
      <p:bldP spid="31" grpId="0" animBg="1"/>
      <p:bldP spid="32" grpId="0" animBg="1"/>
      <p:bldP spid="19" grpId="0" animBg="1"/>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075610" y="202474"/>
            <a:ext cx="7419703" cy="1142999"/>
          </a:xfrm>
          <a:prstGeom prst="roundRect">
            <a:avLst>
              <a:gd name="adj" fmla="val 50000"/>
            </a:avLst>
          </a:prstGeom>
        </p:spPr>
        <p:style>
          <a:lnRef idx="3">
            <a:schemeClr val="lt1"/>
          </a:lnRef>
          <a:fillRef idx="1">
            <a:schemeClr val="accent4"/>
          </a:fillRef>
          <a:effectRef idx="1">
            <a:schemeClr val="accent4"/>
          </a:effectRef>
          <a:fontRef idx="minor">
            <a:schemeClr val="lt1"/>
          </a:fontRef>
        </p:style>
        <p:txBody>
          <a:bodyPr rtlCol="0" anchor="ctr"/>
          <a:lstStyle/>
          <a:p>
            <a:pPr lvl="0" algn="just"/>
            <a:r>
              <a:rPr lang="en-US" sz="3600" smtClean="0">
                <a:solidFill>
                  <a:srgbClr val="FFFFFF"/>
                </a:solidFill>
                <a:latin typeface="Times New Roman" panose="02020603050405020304" pitchFamily="18" charset="0"/>
                <a:cs typeface="Times New Roman" panose="02020603050405020304" pitchFamily="18" charset="0"/>
              </a:rPr>
              <a:t>L</a:t>
            </a:r>
            <a:r>
              <a:rPr lang="vi-VN" sz="3600" smtClean="0">
                <a:solidFill>
                  <a:srgbClr val="FFFFFF"/>
                </a:solidFill>
                <a:latin typeface="Times New Roman" panose="02020603050405020304" pitchFamily="18" charset="0"/>
                <a:cs typeface="Times New Roman" panose="02020603050405020304" pitchFamily="18" charset="0"/>
              </a:rPr>
              <a:t>à </a:t>
            </a:r>
            <a:r>
              <a:rPr lang="vi-VN" sz="3600">
                <a:solidFill>
                  <a:srgbClr val="FFFFFF"/>
                </a:solidFill>
                <a:latin typeface="Times New Roman" panose="02020603050405020304" pitchFamily="18" charset="0"/>
                <a:cs typeface="Times New Roman" panose="02020603050405020304" pitchFamily="18" charset="0"/>
              </a:rPr>
              <a:t>những suy nghĩ của nhân vật về con người, sự vật hay sự việc nào đó</a:t>
            </a:r>
            <a:endParaRPr kumimoji="0" lang="en-US" sz="36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cxnSp>
        <p:nvCxnSpPr>
          <p:cNvPr id="11" name="Curved Connector 10"/>
          <p:cNvCxnSpPr/>
          <p:nvPr/>
        </p:nvCxnSpPr>
        <p:spPr>
          <a:xfrm rot="5400000" flipH="1" flipV="1">
            <a:off x="2684417" y="1260567"/>
            <a:ext cx="1724296" cy="1058091"/>
          </a:xfrm>
          <a:prstGeom prst="curvedConnector3">
            <a:avLst>
              <a:gd name="adj1" fmla="val 50000"/>
            </a:avLst>
          </a:prstGeom>
          <a:ln w="76200">
            <a:solidFill>
              <a:srgbClr val="00B05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p:cNvCxnSpPr/>
          <p:nvPr/>
        </p:nvCxnSpPr>
        <p:spPr>
          <a:xfrm rot="16200000" flipH="1">
            <a:off x="2837718" y="2901770"/>
            <a:ext cx="1940208" cy="1400998"/>
          </a:xfrm>
          <a:prstGeom prst="curvedConnector3">
            <a:avLst>
              <a:gd name="adj1" fmla="val 50000"/>
            </a:avLst>
          </a:prstGeom>
          <a:ln w="76200">
            <a:solidFill>
              <a:srgbClr val="00B05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0" y="1920240"/>
            <a:ext cx="3200400" cy="1149533"/>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n-US" sz="3600">
                <a:solidFill>
                  <a:srgbClr val="FFFFFF"/>
                </a:solidFill>
                <a:latin typeface="Times New Roman" panose="02020603050405020304" pitchFamily="18" charset="0"/>
                <a:cs typeface="Times New Roman" panose="02020603050405020304" pitchFamily="18" charset="0"/>
              </a:rPr>
              <a:t>Ý nghĩ của nhân vật </a:t>
            </a:r>
            <a:endParaRPr kumimoji="0" lang="en-US" sz="36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36" name="Rounded Rectangle 35"/>
          <p:cNvSpPr/>
          <p:nvPr/>
        </p:nvSpPr>
        <p:spPr>
          <a:xfrm>
            <a:off x="4222575" y="3213463"/>
            <a:ext cx="7272738" cy="1572479"/>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r>
              <a:rPr lang="en-US" sz="3600" smtClean="0">
                <a:solidFill>
                  <a:srgbClr val="FFFFFF"/>
                </a:solidFill>
                <a:latin typeface="Times New Roman" panose="02020603050405020304" pitchFamily="18" charset="0"/>
                <a:cs typeface="Times New Roman" panose="02020603050405020304" pitchFamily="18" charset="0"/>
              </a:rPr>
              <a:t>Thể </a:t>
            </a:r>
            <a:r>
              <a:rPr lang="en-US" sz="3600">
                <a:solidFill>
                  <a:srgbClr val="FFFFFF"/>
                </a:solidFill>
                <a:latin typeface="Times New Roman" panose="02020603050405020304" pitchFamily="18" charset="0"/>
                <a:cs typeface="Times New Roman" panose="02020603050405020304" pitchFamily="18" charset="0"/>
              </a:rPr>
              <a:t>hiện một phần tính cách, tình cảm, cảm xúc của nhân vật, chi phối hành động của nhân vật.</a:t>
            </a:r>
            <a:endParaRPr lang="en-US" sz="3600">
              <a:solidFill>
                <a:srgbClr val="FFFFFF"/>
              </a:solidFill>
              <a:latin typeface="Times New Roman" panose="02020603050405020304" pitchFamily="18" charset="0"/>
              <a:cs typeface="Times New Roman" panose="02020603050405020304" pitchFamily="18" charset="0"/>
            </a:endParaRPr>
          </a:p>
        </p:txBody>
      </p:sp>
      <p:pic>
        <p:nvPicPr>
          <p:cNvPr id="39" name="Picture 38"/>
          <p:cNvPicPr>
            <a:picLocks noChangeAspect="1"/>
          </p:cNvPicPr>
          <p:nvPr/>
        </p:nvPicPr>
        <p:blipFill>
          <a:blip r:embed="rId1">
            <a:extLst>
              <a:ext uri="{BEBA8EAE-BF5A-486C-A8C5-ECC9F3942E4B}">
                <a14:imgProps xmlns:a14="http://schemas.microsoft.com/office/drawing/2010/main">
                  <a14:imgLayer r:embed="rId2">
                    <a14:imgEffect>
                      <a14:backgroundRemoval t="5778" b="98667" l="1778" r="100000"/>
                    </a14:imgEffect>
                  </a14:imgLayer>
                </a14:imgProps>
              </a:ext>
            </a:extLst>
          </a:blip>
          <a:stretch>
            <a:fillRect/>
          </a:stretch>
        </p:blipFill>
        <p:spPr>
          <a:xfrm>
            <a:off x="51427" y="3746697"/>
            <a:ext cx="3224093" cy="322409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6" name="Left Arrow 15">
            <a:hlinkClick r:id="rId3" action="ppaction://hlinksldjump"/>
          </p:cNvPr>
          <p:cNvSpPr/>
          <p:nvPr/>
        </p:nvSpPr>
        <p:spPr>
          <a:xfrm>
            <a:off x="335809" y="129483"/>
            <a:ext cx="2120008" cy="862913"/>
          </a:xfrm>
          <a:prstGeom prst="leftArrow">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t>QUAY LẠI</a:t>
            </a:r>
            <a:endParaRPr lang="en-US" sz="200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animBg="1"/>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Curved Connector 14"/>
          <p:cNvCxnSpPr>
            <a:endCxn id="16" idx="1"/>
          </p:cNvCxnSpPr>
          <p:nvPr/>
        </p:nvCxnSpPr>
        <p:spPr>
          <a:xfrm>
            <a:off x="6550991" y="3921320"/>
            <a:ext cx="1814888" cy="342728"/>
          </a:xfrm>
          <a:prstGeom prst="curvedConnector3">
            <a:avLst>
              <a:gd name="adj1" fmla="val 50000"/>
            </a:avLst>
          </a:prstGeom>
          <a:ln w="76200">
            <a:solidFill>
              <a:srgbClr val="00B05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p:cNvCxnSpPr/>
          <p:nvPr/>
        </p:nvCxnSpPr>
        <p:spPr>
          <a:xfrm flipV="1">
            <a:off x="6841686" y="2916243"/>
            <a:ext cx="1531605" cy="894958"/>
          </a:xfrm>
          <a:prstGeom prst="curvedConnector3">
            <a:avLst>
              <a:gd name="adj1" fmla="val 50000"/>
            </a:avLst>
          </a:prstGeom>
          <a:ln w="76200">
            <a:solidFill>
              <a:srgbClr val="00B05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p:cNvCxnSpPr/>
          <p:nvPr/>
        </p:nvCxnSpPr>
        <p:spPr>
          <a:xfrm rot="5400000" flipH="1" flipV="1">
            <a:off x="2560101" y="1147923"/>
            <a:ext cx="1666369" cy="1038912"/>
          </a:xfrm>
          <a:prstGeom prst="curvedConnector3">
            <a:avLst>
              <a:gd name="adj1" fmla="val 50000"/>
            </a:avLst>
          </a:prstGeom>
          <a:ln w="76200">
            <a:solidFill>
              <a:srgbClr val="00B05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3799894" y="393"/>
            <a:ext cx="6959689" cy="1531177"/>
          </a:xfrm>
          <a:prstGeom prst="roundRect">
            <a:avLst>
              <a:gd name="adj" fmla="val 50000"/>
            </a:avLst>
          </a:prstGeom>
          <a:solidFill>
            <a:srgbClr val="92D05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3600" smtClean="0">
                <a:solidFill>
                  <a:schemeClr val="bg1"/>
                </a:solidFill>
                <a:latin typeface="Times New Roman" panose="02020603050405020304" pitchFamily="18" charset="0"/>
                <a:cs typeface="Times New Roman" panose="02020603050405020304" pitchFamily="18" charset="0"/>
              </a:rPr>
              <a:t>Là </a:t>
            </a:r>
            <a:r>
              <a:rPr lang="en-US" sz="3600">
                <a:solidFill>
                  <a:schemeClr val="bg1"/>
                </a:solidFill>
                <a:latin typeface="Times New Roman" panose="02020603050405020304" pitchFamily="18" charset="0"/>
                <a:cs typeface="Times New Roman" panose="02020603050405020304" pitchFamily="18" charset="0"/>
              </a:rPr>
              <a:t>những biểu hiện đặc điểm bên ngoài của nhân vật</a:t>
            </a:r>
            <a:endParaRPr lang="en-US" sz="3600">
              <a:solidFill>
                <a:schemeClr val="bg1"/>
              </a:solidFill>
              <a:latin typeface="Times New Roman" panose="02020603050405020304" pitchFamily="18" charset="0"/>
              <a:cs typeface="Times New Roman" panose="02020603050405020304" pitchFamily="18" charset="0"/>
            </a:endParaRPr>
          </a:p>
        </p:txBody>
      </p:sp>
      <p:sp>
        <p:nvSpPr>
          <p:cNvPr id="37" name="Rounded Rectangle 36"/>
          <p:cNvSpPr/>
          <p:nvPr/>
        </p:nvSpPr>
        <p:spPr>
          <a:xfrm>
            <a:off x="8273632" y="2178462"/>
            <a:ext cx="2894247" cy="1125199"/>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smtClean="0">
                <a:solidFill>
                  <a:schemeClr val="bg1"/>
                </a:solidFill>
                <a:latin typeface="Times New Roman" panose="02020603050405020304" pitchFamily="18" charset="0"/>
                <a:cs typeface="Times New Roman" panose="02020603050405020304" pitchFamily="18" charset="0"/>
              </a:rPr>
              <a:t>Hình dáng                 </a:t>
            </a:r>
            <a:endParaRPr lang="en-US" sz="3600">
              <a:solidFill>
                <a:schemeClr val="bg1"/>
              </a:solidFill>
              <a:latin typeface="Times New Roman" panose="02020603050405020304" pitchFamily="18" charset="0"/>
              <a:cs typeface="Times New Roman" panose="02020603050405020304" pitchFamily="18" charset="0"/>
            </a:endParaRPr>
          </a:p>
        </p:txBody>
      </p:sp>
      <p:pic>
        <p:nvPicPr>
          <p:cNvPr id="39" name="Picture 38"/>
          <p:cNvPicPr>
            <a:picLocks noChangeAspect="1"/>
          </p:cNvPicPr>
          <p:nvPr/>
        </p:nvPicPr>
        <p:blipFill>
          <a:blip r:embed="rId1">
            <a:extLst>
              <a:ext uri="{BEBA8EAE-BF5A-486C-A8C5-ECC9F3942E4B}">
                <a14:imgProps xmlns:a14="http://schemas.microsoft.com/office/drawing/2010/main">
                  <a14:imgLayer r:embed="rId2">
                    <a14:imgEffect>
                      <a14:backgroundRemoval t="5778" b="98667" l="1778" r="100000"/>
                    </a14:imgEffect>
                  </a14:imgLayer>
                </a14:imgProps>
              </a:ext>
            </a:extLst>
          </a:blip>
          <a:stretch>
            <a:fillRect/>
          </a:stretch>
        </p:blipFill>
        <p:spPr>
          <a:xfrm>
            <a:off x="51427" y="3746697"/>
            <a:ext cx="3224093" cy="322409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6" name="Rounded Rectangle 15"/>
          <p:cNvSpPr/>
          <p:nvPr/>
        </p:nvSpPr>
        <p:spPr>
          <a:xfrm>
            <a:off x="8365879" y="3674585"/>
            <a:ext cx="3033853" cy="117892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smtClean="0">
                <a:solidFill>
                  <a:schemeClr val="bg1"/>
                </a:solidFill>
                <a:latin typeface="Times New Roman" panose="02020603050405020304" pitchFamily="18" charset="0"/>
                <a:cs typeface="Times New Roman" panose="02020603050405020304" pitchFamily="18" charset="0"/>
              </a:rPr>
              <a:t>Nét mặt</a:t>
            </a:r>
            <a:endParaRPr lang="en-US" sz="3600">
              <a:solidFill>
                <a:schemeClr val="bg1"/>
              </a:solidFill>
              <a:latin typeface="Times New Roman" panose="02020603050405020304" pitchFamily="18" charset="0"/>
              <a:cs typeface="Times New Roman" panose="02020603050405020304" pitchFamily="18" charset="0"/>
            </a:endParaRPr>
          </a:p>
        </p:txBody>
      </p:sp>
      <p:cxnSp>
        <p:nvCxnSpPr>
          <p:cNvPr id="26" name="Curved Connector 25"/>
          <p:cNvCxnSpPr/>
          <p:nvPr/>
        </p:nvCxnSpPr>
        <p:spPr>
          <a:xfrm>
            <a:off x="2871982" y="2500562"/>
            <a:ext cx="1040759" cy="990625"/>
          </a:xfrm>
          <a:prstGeom prst="curvedConnector3">
            <a:avLst>
              <a:gd name="adj1" fmla="val 50000"/>
            </a:avLst>
          </a:prstGeom>
          <a:ln w="76200">
            <a:solidFill>
              <a:srgbClr val="00B05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1" y="1915607"/>
            <a:ext cx="3130399" cy="9144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a:solidFill>
                  <a:schemeClr val="bg1"/>
                </a:solidFill>
                <a:latin typeface="Times New Roman" panose="02020603050405020304" pitchFamily="18" charset="0"/>
                <a:cs typeface="Times New Roman" panose="02020603050405020304" pitchFamily="18" charset="0"/>
              </a:rPr>
              <a:t>Ngoại hình của nhân vật </a:t>
            </a:r>
            <a:endParaRPr lang="en-US" sz="3600">
              <a:solidFill>
                <a:schemeClr val="bg1"/>
              </a:solidFill>
              <a:latin typeface="Times New Roman" panose="02020603050405020304" pitchFamily="18" charset="0"/>
              <a:cs typeface="Times New Roman" panose="02020603050405020304" pitchFamily="18" charset="0"/>
            </a:endParaRPr>
          </a:p>
        </p:txBody>
      </p:sp>
      <p:cxnSp>
        <p:nvCxnSpPr>
          <p:cNvPr id="21" name="Curved Connector 20"/>
          <p:cNvCxnSpPr/>
          <p:nvPr/>
        </p:nvCxnSpPr>
        <p:spPr>
          <a:xfrm rot="16200000" flipH="1">
            <a:off x="6992904" y="4193173"/>
            <a:ext cx="1528112" cy="1416285"/>
          </a:xfrm>
          <a:prstGeom prst="curvedConnector3">
            <a:avLst>
              <a:gd name="adj1" fmla="val 50000"/>
            </a:avLst>
          </a:prstGeom>
          <a:ln w="76200">
            <a:solidFill>
              <a:srgbClr val="00B05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8365879" y="5179569"/>
            <a:ext cx="3033853" cy="1178925"/>
          </a:xfrm>
          <a:prstGeom prst="roundRect">
            <a:avLst>
              <a:gd name="adj" fmla="val 50000"/>
            </a:avLst>
          </a:prstGeom>
          <a:solidFill>
            <a:schemeClr val="accent6">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smtClean="0">
                <a:solidFill>
                  <a:schemeClr val="bg1"/>
                </a:solidFill>
                <a:latin typeface="Times New Roman" panose="02020603050405020304" pitchFamily="18" charset="0"/>
                <a:cs typeface="Times New Roman" panose="02020603050405020304" pitchFamily="18" charset="0"/>
              </a:rPr>
              <a:t>Trang phục</a:t>
            </a:r>
            <a:endParaRPr lang="en-US" sz="3600">
              <a:solidFill>
                <a:schemeClr val="bg1"/>
              </a:solidFill>
              <a:latin typeface="Times New Roman" panose="02020603050405020304" pitchFamily="18" charset="0"/>
              <a:cs typeface="Times New Roman" panose="02020603050405020304" pitchFamily="18" charset="0"/>
            </a:endParaRPr>
          </a:p>
        </p:txBody>
      </p:sp>
      <p:sp>
        <p:nvSpPr>
          <p:cNvPr id="29" name="Rounded Rectangle 28"/>
          <p:cNvSpPr/>
          <p:nvPr/>
        </p:nvSpPr>
        <p:spPr>
          <a:xfrm>
            <a:off x="3635203" y="3041153"/>
            <a:ext cx="3644536" cy="1608694"/>
          </a:xfrm>
          <a:prstGeom prst="roundRect">
            <a:avLst>
              <a:gd name="adj" fmla="val 50000"/>
            </a:avLst>
          </a:prstGeom>
          <a:solidFill>
            <a:schemeClr val="accent1">
              <a:lumMod val="40000"/>
              <a:lumOff val="6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3600" smtClean="0">
                <a:solidFill>
                  <a:schemeClr val="bg1"/>
                </a:solidFill>
                <a:latin typeface="Times New Roman" panose="02020603050405020304" pitchFamily="18" charset="0"/>
                <a:cs typeface="Times New Roman" panose="02020603050405020304" pitchFamily="18" charset="0"/>
              </a:rPr>
              <a:t>Thể hiện</a:t>
            </a:r>
            <a:endParaRPr lang="en-US" sz="3600">
              <a:solidFill>
                <a:schemeClr val="bg1"/>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3697266" y="4868920"/>
            <a:ext cx="2533650" cy="1800225"/>
          </a:xfrm>
          <a:prstGeom prst="rect">
            <a:avLst/>
          </a:prstGeom>
        </p:spPr>
      </p:pic>
      <p:pic>
        <p:nvPicPr>
          <p:cNvPr id="10" name="Picture 9"/>
          <p:cNvPicPr>
            <a:picLocks noChangeAspect="1"/>
          </p:cNvPicPr>
          <p:nvPr/>
        </p:nvPicPr>
        <p:blipFill>
          <a:blip r:embed="rId4"/>
          <a:stretch>
            <a:fillRect/>
          </a:stretch>
        </p:blipFill>
        <p:spPr>
          <a:xfrm>
            <a:off x="3697233" y="4935595"/>
            <a:ext cx="2638425" cy="1733550"/>
          </a:xfrm>
          <a:prstGeom prst="rect">
            <a:avLst/>
          </a:prstGeom>
        </p:spPr>
      </p:pic>
      <p:pic>
        <p:nvPicPr>
          <p:cNvPr id="11" name="Picture 10"/>
          <p:cNvPicPr>
            <a:picLocks noChangeAspect="1"/>
          </p:cNvPicPr>
          <p:nvPr/>
        </p:nvPicPr>
        <p:blipFill>
          <a:blip r:embed="rId5"/>
          <a:stretch>
            <a:fillRect/>
          </a:stretch>
        </p:blipFill>
        <p:spPr>
          <a:xfrm>
            <a:off x="3705193" y="4926070"/>
            <a:ext cx="2619375" cy="1743075"/>
          </a:xfrm>
          <a:prstGeom prst="rect">
            <a:avLst/>
          </a:prstGeom>
        </p:spPr>
      </p:pic>
      <p:sp>
        <p:nvSpPr>
          <p:cNvPr id="36" name="Left Arrow 35">
            <a:hlinkClick r:id="rId6" action="ppaction://hlinksldjump"/>
          </p:cNvPr>
          <p:cNvSpPr/>
          <p:nvPr/>
        </p:nvSpPr>
        <p:spPr>
          <a:xfrm>
            <a:off x="603469" y="80531"/>
            <a:ext cx="2120008" cy="862913"/>
          </a:xfrm>
          <a:prstGeom prst="leftArrow">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t>QUAY LẠI</a:t>
            </a:r>
            <a:endParaRPr lang="en-US" sz="200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arn(inVertical)">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barn(inVertical)">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16" grpId="0" animBg="1"/>
      <p:bldP spid="27" grpId="0" animBg="1"/>
      <p:bldP spid="23" grpId="0" animBg="1"/>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nvGrpSpPr>
          <p:cNvPr id="24" name="组合 23"/>
          <p:cNvGrpSpPr/>
          <p:nvPr/>
        </p:nvGrpSpPr>
        <p:grpSpPr>
          <a:xfrm>
            <a:off x="3297693" y="-487254"/>
            <a:ext cx="5809496" cy="5760000"/>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1"/>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2" cstate="print">
              <a:extLst>
                <a:ext uri="{BEBA8EAE-BF5A-486C-A8C5-ECC9F3942E4B}">
                  <a14:imgProps xmlns:a14="http://schemas.microsoft.com/office/drawing/2010/main">
                    <a14:imgLayer r:embed="rId3">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8" name="文本框 17"/>
          <p:cNvSpPr txBox="1"/>
          <p:nvPr/>
        </p:nvSpPr>
        <p:spPr>
          <a:xfrm>
            <a:off x="3651282" y="2190882"/>
            <a:ext cx="531519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1" i="0" u="none" strike="noStrike" kern="1200" cap="none" spc="0" normalizeH="0" baseline="0" noProof="0" smtClean="0">
                <a:ln>
                  <a:noFill/>
                </a:ln>
                <a:solidFill>
                  <a:srgbClr val="865B3E"/>
                </a:solidFill>
                <a:effectLst/>
                <a:uLnTx/>
                <a:uFillTx/>
                <a:latin typeface="Times New Roman" panose="02020603050405020304" pitchFamily="18" charset="0"/>
                <a:ea typeface="黑体"/>
                <a:cs typeface="Times New Roman" panose="02020603050405020304" pitchFamily="18" charset="0"/>
              </a:rPr>
              <a:t>KHỞI</a:t>
            </a:r>
            <a:r>
              <a:rPr kumimoji="0" lang="en-US" altLang="zh-CN" sz="7200" b="1" i="0" u="none" strike="noStrike" kern="1200" cap="none" spc="0" normalizeH="0" noProof="0" smtClean="0">
                <a:ln>
                  <a:noFill/>
                </a:ln>
                <a:solidFill>
                  <a:srgbClr val="865B3E"/>
                </a:solidFill>
                <a:effectLst/>
                <a:uLnTx/>
                <a:uFillTx/>
                <a:latin typeface="Times New Roman" panose="02020603050405020304" pitchFamily="18" charset="0"/>
                <a:ea typeface="黑体"/>
                <a:cs typeface="Times New Roman" panose="02020603050405020304" pitchFamily="18" charset="0"/>
              </a:rPr>
              <a:t> ĐỘNG</a:t>
            </a:r>
            <a:endParaRPr kumimoji="0" lang="zh-CN" altLang="en-US" sz="7200" b="1" i="0" u="none" strike="noStrike" kern="1200" cap="none" spc="0" normalizeH="0" baseline="0" noProof="0" dirty="0">
              <a:ln>
                <a:noFill/>
              </a:ln>
              <a:solidFill>
                <a:srgbClr val="865B3E"/>
              </a:solidFill>
              <a:effectLst/>
              <a:uLnTx/>
              <a:uFillTx/>
              <a:latin typeface="Times New Roman" panose="02020603050405020304" pitchFamily="18" charset="0"/>
              <a:ea typeface="黑体"/>
              <a:cs typeface="Times New Roman" panose="02020603050405020304" pitchFamily="18" charset="0"/>
            </a:endParaRPr>
          </a:p>
        </p:txBody>
      </p:sp>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26" presetClass="emph" presetSubtype="0" repeatCount="indefinite" fill="hold" grpId="1" nodeType="withEffect">
                                  <p:stCondLst>
                                    <p:cond delay="0"/>
                                  </p:stCondLst>
                                  <p:endCondLst>
                                    <p:cond evt="onNext" delay="0">
                                      <p:tgtEl>
                                        <p:sldTgt/>
                                      </p:tgtEl>
                                    </p:cond>
                                  </p:endCondLst>
                                  <p:childTnLst>
                                    <p:animEffect transition="out" filter="fade">
                                      <p:cBhvr>
                                        <p:cTn id="11" dur="1000" tmFilter="0, 0; .2, .5; .8, .5; 1, 0"/>
                                        <p:tgtEl>
                                          <p:spTgt spid="22"/>
                                        </p:tgtEl>
                                      </p:cBhvr>
                                    </p:animEffect>
                                    <p:animScale>
                                      <p:cBhvr>
                                        <p:cTn id="12" dur="50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Curved Connector 21"/>
          <p:cNvCxnSpPr/>
          <p:nvPr/>
        </p:nvCxnSpPr>
        <p:spPr>
          <a:xfrm rot="5400000" flipH="1" flipV="1">
            <a:off x="2560101" y="1147923"/>
            <a:ext cx="1666369" cy="1038912"/>
          </a:xfrm>
          <a:prstGeom prst="curvedConnector3">
            <a:avLst>
              <a:gd name="adj1" fmla="val 50000"/>
            </a:avLst>
          </a:prstGeom>
          <a:ln w="76200">
            <a:solidFill>
              <a:srgbClr val="00B05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3760705" y="177855"/>
            <a:ext cx="8087306" cy="1531177"/>
          </a:xfrm>
          <a:prstGeom prst="roundRect">
            <a:avLst>
              <a:gd name="adj" fmla="val 50000"/>
            </a:avLst>
          </a:prstGeom>
          <a:solidFill>
            <a:srgbClr val="92D050"/>
          </a:solidFill>
        </p:spPr>
        <p:style>
          <a:lnRef idx="3">
            <a:schemeClr val="lt1"/>
          </a:lnRef>
          <a:fillRef idx="1">
            <a:schemeClr val="accent3"/>
          </a:fillRef>
          <a:effectRef idx="1">
            <a:schemeClr val="accent3"/>
          </a:effectRef>
          <a:fontRef idx="minor">
            <a:schemeClr val="lt1"/>
          </a:fontRef>
        </p:style>
        <p:txBody>
          <a:bodyPr rtlCol="0" anchor="ctr"/>
          <a:lstStyle/>
          <a:p>
            <a:pPr algn="just"/>
            <a:r>
              <a:rPr lang="en-US" sz="2800" smtClean="0">
                <a:solidFill>
                  <a:schemeClr val="bg1"/>
                </a:solidFill>
                <a:latin typeface="Times New Roman" panose="02020603050405020304" pitchFamily="18" charset="0"/>
                <a:cs typeface="Times New Roman" panose="02020603050405020304" pitchFamily="18" charset="0"/>
              </a:rPr>
              <a:t>L</a:t>
            </a:r>
            <a:r>
              <a:rPr lang="vi-VN" sz="2800" smtClean="0">
                <a:solidFill>
                  <a:schemeClr val="bg1"/>
                </a:solidFill>
                <a:latin typeface="Times New Roman" panose="02020603050405020304" pitchFamily="18" charset="0"/>
                <a:cs typeface="Times New Roman" panose="02020603050405020304" pitchFamily="18" charset="0"/>
              </a:rPr>
              <a:t>à </a:t>
            </a:r>
            <a:r>
              <a:rPr lang="vi-VN" sz="2800">
                <a:solidFill>
                  <a:schemeClr val="bg1"/>
                </a:solidFill>
                <a:latin typeface="Times New Roman" panose="02020603050405020304" pitchFamily="18" charset="0"/>
                <a:cs typeface="Times New Roman" panose="02020603050405020304" pitchFamily="18" charset="0"/>
              </a:rPr>
              <a:t>lời của nhân vật trong tác phẩm, thường được nhận biết về mặt hình thức </a:t>
            </a:r>
            <a:endParaRPr lang="en-US" sz="2800">
              <a:solidFill>
                <a:schemeClr val="bg1"/>
              </a:solidFill>
              <a:latin typeface="Times New Roman" panose="02020603050405020304" pitchFamily="18" charset="0"/>
              <a:cs typeface="Times New Roman" panose="02020603050405020304" pitchFamily="18" charset="0"/>
            </a:endParaRPr>
          </a:p>
        </p:txBody>
      </p:sp>
      <p:pic>
        <p:nvPicPr>
          <p:cNvPr id="39" name="Picture 38"/>
          <p:cNvPicPr>
            <a:picLocks noChangeAspect="1"/>
          </p:cNvPicPr>
          <p:nvPr/>
        </p:nvPicPr>
        <p:blipFill>
          <a:blip r:embed="rId1">
            <a:extLst>
              <a:ext uri="{BEBA8EAE-BF5A-486C-A8C5-ECC9F3942E4B}">
                <a14:imgProps xmlns:a14="http://schemas.microsoft.com/office/drawing/2010/main">
                  <a14:imgLayer r:embed="rId2">
                    <a14:imgEffect>
                      <a14:backgroundRemoval t="5778" b="98667" l="1778" r="100000"/>
                    </a14:imgEffect>
                  </a14:imgLayer>
                </a14:imgProps>
              </a:ext>
            </a:extLst>
          </a:blip>
          <a:stretch>
            <a:fillRect/>
          </a:stretch>
        </p:blipFill>
        <p:spPr>
          <a:xfrm>
            <a:off x="51427" y="3746697"/>
            <a:ext cx="3224093" cy="322409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cxnSp>
        <p:nvCxnSpPr>
          <p:cNvPr id="26" name="Curved Connector 25"/>
          <p:cNvCxnSpPr/>
          <p:nvPr/>
        </p:nvCxnSpPr>
        <p:spPr>
          <a:xfrm rot="16200000" flipH="1">
            <a:off x="2408895" y="2963649"/>
            <a:ext cx="1966935" cy="1040760"/>
          </a:xfrm>
          <a:prstGeom prst="curvedConnector3">
            <a:avLst>
              <a:gd name="adj1" fmla="val 50000"/>
            </a:avLst>
          </a:prstGeom>
          <a:ln w="76200">
            <a:solidFill>
              <a:srgbClr val="00B05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1" y="1915607"/>
            <a:ext cx="3130399" cy="9144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a:solidFill>
                  <a:schemeClr val="bg1"/>
                </a:solidFill>
                <a:latin typeface="Times New Roman" panose="02020603050405020304" pitchFamily="18" charset="0"/>
                <a:cs typeface="Times New Roman" panose="02020603050405020304" pitchFamily="18" charset="0"/>
              </a:rPr>
              <a:t>Ngôn ngữ nhân vật</a:t>
            </a:r>
            <a:endParaRPr lang="en-US" sz="3600">
              <a:solidFill>
                <a:schemeClr val="bg1"/>
              </a:solidFill>
              <a:latin typeface="Times New Roman" panose="02020603050405020304" pitchFamily="18" charset="0"/>
              <a:cs typeface="Times New Roman" panose="02020603050405020304" pitchFamily="18" charset="0"/>
            </a:endParaRPr>
          </a:p>
        </p:txBody>
      </p:sp>
      <p:sp>
        <p:nvSpPr>
          <p:cNvPr id="29" name="Rounded Rectangle 28"/>
          <p:cNvSpPr/>
          <p:nvPr/>
        </p:nvSpPr>
        <p:spPr>
          <a:xfrm>
            <a:off x="3880834" y="3877176"/>
            <a:ext cx="7847048" cy="1608694"/>
          </a:xfrm>
          <a:prstGeom prst="roundRect">
            <a:avLst>
              <a:gd name="adj" fmla="val 50000"/>
            </a:avLst>
          </a:prstGeom>
          <a:solidFill>
            <a:schemeClr val="accent1">
              <a:lumMod val="40000"/>
              <a:lumOff val="60000"/>
            </a:schemeClr>
          </a:solidFill>
        </p:spPr>
        <p:style>
          <a:lnRef idx="3">
            <a:schemeClr val="lt1"/>
          </a:lnRef>
          <a:fillRef idx="1">
            <a:schemeClr val="accent3"/>
          </a:fillRef>
          <a:effectRef idx="1">
            <a:schemeClr val="accent3"/>
          </a:effectRef>
          <a:fontRef idx="minor">
            <a:schemeClr val="lt1"/>
          </a:fontRef>
        </p:style>
        <p:txBody>
          <a:bodyPr rtlCol="0" anchor="ctr"/>
          <a:lstStyle/>
          <a:p>
            <a:pPr algn="just"/>
            <a:r>
              <a:rPr lang="en-US" sz="2800" smtClean="0">
                <a:solidFill>
                  <a:schemeClr val="bg1"/>
                </a:solidFill>
                <a:latin typeface="Times New Roman" panose="02020603050405020304" pitchFamily="18" charset="0"/>
                <a:cs typeface="Times New Roman" panose="02020603050405020304" pitchFamily="18" charset="0"/>
              </a:rPr>
              <a:t>Q</a:t>
            </a:r>
            <a:r>
              <a:rPr lang="vi-VN" sz="2800" smtClean="0">
                <a:solidFill>
                  <a:schemeClr val="bg1"/>
                </a:solidFill>
                <a:latin typeface="Times New Roman" panose="02020603050405020304" pitchFamily="18" charset="0"/>
                <a:cs typeface="Times New Roman" panose="02020603050405020304" pitchFamily="18" charset="0"/>
              </a:rPr>
              <a:t>ua </a:t>
            </a:r>
            <a:r>
              <a:rPr lang="vi-VN" sz="2800">
                <a:solidFill>
                  <a:schemeClr val="bg1"/>
                </a:solidFill>
                <a:latin typeface="Times New Roman" panose="02020603050405020304" pitchFamily="18" charset="0"/>
                <a:cs typeface="Times New Roman" panose="02020603050405020304" pitchFamily="18" charset="0"/>
              </a:rPr>
              <a:t>các dấu hiệu như: câu nói được đặt thành dòng riêng và có gạch đầu dòng câu nói được đặt trong ngoặc kép sau dấu hai chấm.</a:t>
            </a:r>
            <a:endParaRPr lang="vi-VN" sz="2800">
              <a:solidFill>
                <a:schemeClr val="bg1"/>
              </a:solidFill>
              <a:latin typeface="Times New Roman" panose="02020603050405020304" pitchFamily="18" charset="0"/>
              <a:cs typeface="Times New Roman" panose="02020603050405020304" pitchFamily="18" charset="0"/>
            </a:endParaRPr>
          </a:p>
        </p:txBody>
      </p:sp>
      <p:sp>
        <p:nvSpPr>
          <p:cNvPr id="36" name="Left Arrow 35">
            <a:hlinkClick r:id="rId3" action="ppaction://hlinksldjump"/>
          </p:cNvPr>
          <p:cNvSpPr/>
          <p:nvPr/>
        </p:nvSpPr>
        <p:spPr>
          <a:xfrm>
            <a:off x="603469" y="80531"/>
            <a:ext cx="2120008" cy="862913"/>
          </a:xfrm>
          <a:prstGeom prst="leftArrow">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t>QUAY LẠI</a:t>
            </a:r>
            <a:endParaRPr lang="en-US" sz="200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7"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Curved Connector 21"/>
          <p:cNvCxnSpPr/>
          <p:nvPr/>
        </p:nvCxnSpPr>
        <p:spPr>
          <a:xfrm rot="5400000" flipH="1" flipV="1">
            <a:off x="2560101" y="1147923"/>
            <a:ext cx="1666369" cy="1038912"/>
          </a:xfrm>
          <a:prstGeom prst="curvedConnector3">
            <a:avLst>
              <a:gd name="adj1" fmla="val 50000"/>
            </a:avLst>
          </a:prstGeom>
          <a:ln w="76200">
            <a:solidFill>
              <a:srgbClr val="00B05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3705193" y="218003"/>
            <a:ext cx="3658997" cy="1341509"/>
          </a:xfrm>
          <a:prstGeom prst="roundRect">
            <a:avLst>
              <a:gd name="adj" fmla="val 50000"/>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smtClean="0">
                <a:solidFill>
                  <a:schemeClr val="bg1"/>
                </a:solidFill>
                <a:latin typeface="Times New Roman" panose="02020603050405020304" pitchFamily="18" charset="0"/>
                <a:cs typeface="Times New Roman" panose="02020603050405020304" pitchFamily="18" charset="0"/>
              </a:rPr>
              <a:t>Là </a:t>
            </a:r>
            <a:r>
              <a:rPr lang="en-US" sz="2800">
                <a:solidFill>
                  <a:schemeClr val="bg1"/>
                </a:solidFill>
                <a:latin typeface="Times New Roman" panose="02020603050405020304" pitchFamily="18" charset="0"/>
                <a:cs typeface="Times New Roman" panose="02020603050405020304" pitchFamily="18" charset="0"/>
              </a:rPr>
              <a:t>những động tác, hoạt động của nhân vật</a:t>
            </a:r>
            <a:endParaRPr lang="en-US" sz="2800">
              <a:solidFill>
                <a:schemeClr val="bg1"/>
              </a:solidFill>
              <a:latin typeface="Times New Roman" panose="02020603050405020304" pitchFamily="18" charset="0"/>
              <a:cs typeface="Times New Roman" panose="02020603050405020304" pitchFamily="18" charset="0"/>
            </a:endParaRPr>
          </a:p>
        </p:txBody>
      </p:sp>
      <p:pic>
        <p:nvPicPr>
          <p:cNvPr id="39" name="Picture 38"/>
          <p:cNvPicPr>
            <a:picLocks noChangeAspect="1"/>
          </p:cNvPicPr>
          <p:nvPr/>
        </p:nvPicPr>
        <p:blipFill>
          <a:blip r:embed="rId1">
            <a:extLst>
              <a:ext uri="{BEBA8EAE-BF5A-486C-A8C5-ECC9F3942E4B}">
                <a14:imgProps xmlns:a14="http://schemas.microsoft.com/office/drawing/2010/main">
                  <a14:imgLayer r:embed="rId2">
                    <a14:imgEffect>
                      <a14:backgroundRemoval t="5778" b="98667" l="1778" r="100000"/>
                    </a14:imgEffect>
                  </a14:imgLayer>
                </a14:imgProps>
              </a:ext>
            </a:extLst>
          </a:blip>
          <a:stretch>
            <a:fillRect/>
          </a:stretch>
        </p:blipFill>
        <p:spPr>
          <a:xfrm>
            <a:off x="51427" y="3746697"/>
            <a:ext cx="3224093" cy="322409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cxnSp>
        <p:nvCxnSpPr>
          <p:cNvPr id="26" name="Curved Connector 25"/>
          <p:cNvCxnSpPr/>
          <p:nvPr/>
        </p:nvCxnSpPr>
        <p:spPr>
          <a:xfrm>
            <a:off x="2871982" y="2500562"/>
            <a:ext cx="1040759" cy="990625"/>
          </a:xfrm>
          <a:prstGeom prst="curvedConnector3">
            <a:avLst>
              <a:gd name="adj1" fmla="val 50000"/>
            </a:avLst>
          </a:prstGeom>
          <a:ln w="76200">
            <a:solidFill>
              <a:srgbClr val="00B05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1" y="1915607"/>
            <a:ext cx="3130399" cy="9144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a:solidFill>
                  <a:schemeClr val="bg1"/>
                </a:solidFill>
                <a:latin typeface="Times New Roman" panose="02020603050405020304" pitchFamily="18" charset="0"/>
                <a:cs typeface="Times New Roman" panose="02020603050405020304" pitchFamily="18" charset="0"/>
              </a:rPr>
              <a:t>Hành động của nhân vật</a:t>
            </a:r>
            <a:endParaRPr lang="en-US" sz="3600">
              <a:solidFill>
                <a:schemeClr val="bg1"/>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8902078" y="326572"/>
            <a:ext cx="1966219" cy="4781006"/>
          </a:xfrm>
          <a:prstGeom prst="roundRect">
            <a:avLst>
              <a:gd name="adj" fmla="val 38243"/>
            </a:avLst>
          </a:prstGeom>
          <a:solidFill>
            <a:schemeClr val="accent6">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2800">
                <a:solidFill>
                  <a:schemeClr val="bg1"/>
                </a:solidFill>
                <a:latin typeface="Times New Roman" panose="02020603050405020304" pitchFamily="18" charset="0"/>
                <a:cs typeface="Times New Roman" panose="02020603050405020304" pitchFamily="18" charset="0"/>
              </a:rPr>
              <a:t>với những nhân vật khác và với các sự vật, hiện tượng trong tác phẩm.</a:t>
            </a:r>
            <a:endParaRPr lang="en-US" sz="2800">
              <a:solidFill>
                <a:schemeClr val="bg1"/>
              </a:solidFill>
              <a:latin typeface="Times New Roman" panose="02020603050405020304" pitchFamily="18" charset="0"/>
              <a:cs typeface="Times New Roman" panose="02020603050405020304" pitchFamily="18" charset="0"/>
            </a:endParaRPr>
          </a:p>
        </p:txBody>
      </p:sp>
      <p:sp>
        <p:nvSpPr>
          <p:cNvPr id="29" name="Rounded Rectangle 28"/>
          <p:cNvSpPr/>
          <p:nvPr/>
        </p:nvSpPr>
        <p:spPr>
          <a:xfrm>
            <a:off x="3635203" y="3041153"/>
            <a:ext cx="3644536" cy="1387156"/>
          </a:xfrm>
          <a:prstGeom prst="roundRect">
            <a:avLst>
              <a:gd name="adj" fmla="val 50000"/>
            </a:avLst>
          </a:prstGeom>
          <a:solidFill>
            <a:schemeClr val="accent1">
              <a:lumMod val="40000"/>
              <a:lumOff val="6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smtClean="0">
                <a:solidFill>
                  <a:schemeClr val="bg1"/>
                </a:solidFill>
                <a:latin typeface="Times New Roman" panose="02020603050405020304" pitchFamily="18" charset="0"/>
                <a:cs typeface="Times New Roman" panose="02020603050405020304" pitchFamily="18" charset="0"/>
              </a:rPr>
              <a:t>Những </a:t>
            </a:r>
            <a:r>
              <a:rPr lang="en-US" sz="2800">
                <a:solidFill>
                  <a:schemeClr val="bg1"/>
                </a:solidFill>
                <a:latin typeface="Times New Roman" panose="02020603050405020304" pitchFamily="18" charset="0"/>
                <a:cs typeface="Times New Roman" panose="02020603050405020304" pitchFamily="18" charset="0"/>
              </a:rPr>
              <a:t>hành vi, ứng xử của nhân vật</a:t>
            </a:r>
            <a:endParaRPr lang="en-US" sz="2800">
              <a:solidFill>
                <a:schemeClr val="bg1"/>
              </a:solidFill>
              <a:latin typeface="Times New Roman" panose="02020603050405020304" pitchFamily="18" charset="0"/>
              <a:cs typeface="Times New Roman" panose="02020603050405020304" pitchFamily="18" charset="0"/>
            </a:endParaRPr>
          </a:p>
        </p:txBody>
      </p:sp>
      <p:sp>
        <p:nvSpPr>
          <p:cNvPr id="2" name="Right Brace 1"/>
          <p:cNvSpPr/>
          <p:nvPr/>
        </p:nvSpPr>
        <p:spPr>
          <a:xfrm>
            <a:off x="7521856" y="646960"/>
            <a:ext cx="841674" cy="4046838"/>
          </a:xfrm>
          <a:prstGeom prst="rightBrace">
            <a:avLst/>
          </a:prstGeom>
          <a:ln w="5715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Arrow 18">
            <a:hlinkClick r:id="rId3" action="ppaction://hlinksldjump"/>
          </p:cNvPr>
          <p:cNvSpPr/>
          <p:nvPr/>
        </p:nvSpPr>
        <p:spPr>
          <a:xfrm>
            <a:off x="215273" y="162893"/>
            <a:ext cx="2120008" cy="862913"/>
          </a:xfrm>
          <a:prstGeom prst="leftArrow">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t>QUAY LẠI</a:t>
            </a:r>
            <a:endParaRPr lang="en-US" sz="200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7" grpId="0" animBg="1"/>
      <p:bldP spid="23" grpId="0" animBg="1"/>
      <p:bldP spid="29"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6" name="图片 75"/>
          <p:cNvPicPr>
            <a:picLocks noChangeAspect="1"/>
          </p:cNvPicPr>
          <p:nvPr/>
        </p:nvPicPr>
        <p:blipFill>
          <a:blip r:embed="rId2">
            <a:clrChange>
              <a:clrFrom>
                <a:srgbClr val="FFFFFF"/>
              </a:clrFrom>
              <a:clrTo>
                <a:srgbClr val="FFFFFF">
                  <a:alpha val="0"/>
                </a:srgbClr>
              </a:clrTo>
            </a:clrChange>
          </a:blip>
          <a:stretch>
            <a:fillRect/>
          </a:stretch>
        </p:blipFill>
        <p:spPr>
          <a:xfrm>
            <a:off x="793953" y="2027951"/>
            <a:ext cx="1837722" cy="1300440"/>
          </a:xfrm>
          <a:prstGeom prst="rect">
            <a:avLst/>
          </a:prstGeom>
        </p:spPr>
      </p:pic>
      <p:graphicFrame>
        <p:nvGraphicFramePr>
          <p:cNvPr id="2" name="Table 1"/>
          <p:cNvGraphicFramePr>
            <a:graphicFrameLocks noGrp="1"/>
          </p:cNvGraphicFramePr>
          <p:nvPr/>
        </p:nvGraphicFramePr>
        <p:xfrm>
          <a:off x="158478" y="163253"/>
          <a:ext cx="11875043" cy="6538030"/>
        </p:xfrm>
        <a:graphic>
          <a:graphicData uri="http://schemas.openxmlformats.org/drawingml/2006/table">
            <a:tbl>
              <a:tblPr firstRow="1" firstCol="1" bandRow="1">
                <a:tableStyleId>{00A15C55-8517-42AA-B614-E9B94910E393}</a:tableStyleId>
              </a:tblPr>
              <a:tblGrid>
                <a:gridCol w="1522838"/>
                <a:gridCol w="10352205"/>
              </a:tblGrid>
              <a:tr h="542103">
                <a:tc>
                  <a:txBody>
                    <a:bodyPr/>
                    <a:lstStyle/>
                    <a:p>
                      <a:pPr algn="ctr">
                        <a:lnSpc>
                          <a:spcPct val="15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Khái niệm</a:t>
                      </a:r>
                      <a:endPar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rgbClr val="865B3E"/>
                      </a:solidFill>
                      <a:prstDash val="solid"/>
                      <a:round/>
                      <a:headEnd type="none" w="med" len="med"/>
                      <a:tailEnd type="none" w="med" len="med"/>
                    </a:lnL>
                    <a:lnR w="38100" cap="flat" cmpd="sng" algn="ctr">
                      <a:solidFill>
                        <a:srgbClr val="865B3E"/>
                      </a:solidFill>
                      <a:prstDash val="solid"/>
                      <a:round/>
                      <a:headEnd type="none" w="med" len="med"/>
                      <a:tailEnd type="none" w="med" len="med"/>
                    </a:lnR>
                    <a:lnT w="38100" cap="flat" cmpd="sng" algn="ctr">
                      <a:solidFill>
                        <a:srgbClr val="865B3E"/>
                      </a:solidFill>
                      <a:prstDash val="solid"/>
                      <a:round/>
                      <a:headEnd type="none" w="med" len="med"/>
                      <a:tailEnd type="none" w="med" len="med"/>
                    </a:lnT>
                    <a:lnB w="38100" cap="flat" cmpd="sng" algn="ctr">
                      <a:solidFill>
                        <a:srgbClr val="865B3E"/>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Biểu hiện</a:t>
                      </a:r>
                      <a:endPar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rgbClr val="865B3E"/>
                      </a:solidFill>
                      <a:prstDash val="solid"/>
                      <a:round/>
                      <a:headEnd type="none" w="med" len="med"/>
                      <a:tailEnd type="none" w="med" len="med"/>
                    </a:lnL>
                    <a:lnR w="38100" cap="flat" cmpd="sng" algn="ctr">
                      <a:solidFill>
                        <a:srgbClr val="865B3E"/>
                      </a:solidFill>
                      <a:prstDash val="solid"/>
                      <a:round/>
                      <a:headEnd type="none" w="med" len="med"/>
                      <a:tailEnd type="none" w="med" len="med"/>
                    </a:lnR>
                    <a:lnT w="38100" cap="flat" cmpd="sng" algn="ctr">
                      <a:solidFill>
                        <a:srgbClr val="865B3E"/>
                      </a:solidFill>
                      <a:prstDash val="solid"/>
                      <a:round/>
                      <a:headEnd type="none" w="med" len="med"/>
                      <a:tailEnd type="none" w="med" len="med"/>
                    </a:lnT>
                    <a:lnB w="38100" cap="flat" cmpd="sng" algn="ctr">
                      <a:solidFill>
                        <a:srgbClr val="865B3E"/>
                      </a:solidFill>
                      <a:prstDash val="solid"/>
                      <a:round/>
                      <a:headEnd type="none" w="med" len="med"/>
                      <a:tailEnd type="none" w="med" len="med"/>
                    </a:lnB>
                    <a:lnTlToBr w="12700" cmpd="sng">
                      <a:noFill/>
                      <a:prstDash val="solid"/>
                    </a:lnTlToBr>
                    <a:lnBlToTr w="12700" cmpd="sng">
                      <a:noFill/>
                      <a:prstDash val="solid"/>
                    </a:lnBlToTr>
                  </a:tcPr>
                </a:tc>
              </a:tr>
              <a:tr h="916948">
                <a:tc>
                  <a:txBody>
                    <a:bodyPr/>
                    <a:lstStyle/>
                    <a:p>
                      <a:pPr algn="ctr">
                        <a:lnSpc>
                          <a:spcPct val="15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Truyện </a:t>
                      </a:r>
                      <a:endPar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rgbClr val="865B3E"/>
                      </a:solidFill>
                      <a:prstDash val="solid"/>
                      <a:round/>
                      <a:headEnd type="none" w="med" len="med"/>
                      <a:tailEnd type="none" w="med" len="med"/>
                    </a:lnL>
                    <a:lnR w="38100" cap="flat" cmpd="sng" algn="ctr">
                      <a:solidFill>
                        <a:srgbClr val="865B3E"/>
                      </a:solidFill>
                      <a:prstDash val="solid"/>
                      <a:round/>
                      <a:headEnd type="none" w="med" len="med"/>
                      <a:tailEnd type="none" w="med" len="med"/>
                    </a:lnR>
                    <a:lnT w="38100" cap="flat" cmpd="sng" algn="ctr">
                      <a:solidFill>
                        <a:srgbClr val="865B3E"/>
                      </a:solidFill>
                      <a:prstDash val="solid"/>
                      <a:round/>
                      <a:headEnd type="none" w="med" len="med"/>
                      <a:tailEnd type="none" w="med" len="med"/>
                    </a:lnT>
                    <a:lnB w="38100" cap="flat" cmpd="sng" algn="ctr">
                      <a:solidFill>
                        <a:srgbClr val="865B3E"/>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r>
                        <a:rPr lang="en-US" sz="2000">
                          <a:solidFill>
                            <a:schemeClr val="tx1"/>
                          </a:solidFill>
                          <a:effectLst/>
                          <a:latin typeface="Times New Roman" panose="02020603050405020304" pitchFamily="18" charset="0"/>
                          <a:cs typeface="Times New Roman" panose="02020603050405020304" pitchFamily="18" charset="0"/>
                        </a:rPr>
                        <a:t> </a:t>
                      </a:r>
                      <a:r>
                        <a:rPr lang="en-US" sz="2000" i="1" kern="1200">
                          <a:solidFill>
                            <a:schemeClr val="dk1"/>
                          </a:solidFill>
                          <a:effectLst/>
                          <a:latin typeface="Times New Roman" panose="02020603050405020304" pitchFamily="18" charset="0"/>
                          <a:ea typeface="+mn-ea"/>
                          <a:cs typeface="Times New Roman" panose="02020603050405020304" pitchFamily="18" charset="0"/>
                        </a:rPr>
                        <a:t>Truyện</a:t>
                      </a:r>
                      <a:r>
                        <a:rPr lang="en-US" sz="2000" kern="1200">
                          <a:solidFill>
                            <a:schemeClr val="dk1"/>
                          </a:solidFill>
                          <a:effectLst/>
                          <a:latin typeface="Times New Roman" panose="02020603050405020304" pitchFamily="18" charset="0"/>
                          <a:ea typeface="+mn-ea"/>
                          <a:cs typeface="Times New Roman" panose="02020603050405020304" pitchFamily="18" charset="0"/>
                        </a:rPr>
                        <a:t> là một loại tác phẩm văn học, sử dụng phương thức kể chuyện, bao gồm các yếu tố chính như: cốt truyện, bối cảnh, nhân vật,...</a:t>
                      </a:r>
                      <a:endParaRPr lang="en-US" sz="2000" kern="120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lnL w="38100" cap="flat" cmpd="sng" algn="ctr">
                      <a:solidFill>
                        <a:srgbClr val="865B3E"/>
                      </a:solidFill>
                      <a:prstDash val="solid"/>
                      <a:round/>
                      <a:headEnd type="none" w="med" len="med"/>
                      <a:tailEnd type="none" w="med" len="med"/>
                    </a:lnL>
                    <a:lnR w="38100" cap="flat" cmpd="sng" algn="ctr">
                      <a:solidFill>
                        <a:srgbClr val="865B3E"/>
                      </a:solidFill>
                      <a:prstDash val="solid"/>
                      <a:round/>
                      <a:headEnd type="none" w="med" len="med"/>
                      <a:tailEnd type="none" w="med" len="med"/>
                    </a:lnR>
                    <a:lnT w="38100" cap="flat" cmpd="sng" algn="ctr">
                      <a:solidFill>
                        <a:srgbClr val="865B3E"/>
                      </a:solidFill>
                      <a:prstDash val="solid"/>
                      <a:round/>
                      <a:headEnd type="none" w="med" len="med"/>
                      <a:tailEnd type="none" w="med" len="med"/>
                    </a:lnT>
                    <a:lnB w="38100" cap="flat" cmpd="sng" algn="ctr">
                      <a:solidFill>
                        <a:srgbClr val="865B3E"/>
                      </a:solidFill>
                      <a:prstDash val="solid"/>
                      <a:round/>
                      <a:headEnd type="none" w="med" len="med"/>
                      <a:tailEnd type="none" w="med" len="med"/>
                    </a:lnB>
                    <a:lnTlToBr w="12700" cmpd="sng">
                      <a:noFill/>
                      <a:prstDash val="solid"/>
                    </a:lnTlToBr>
                    <a:lnBlToTr w="12700" cmpd="sng">
                      <a:noFill/>
                      <a:prstDash val="solid"/>
                    </a:lnBlToTr>
                  </a:tcPr>
                </a:tc>
              </a:tr>
              <a:tr h="916948">
                <a:tc>
                  <a:txBody>
                    <a:bodyPr/>
                    <a:lstStyle/>
                    <a:p>
                      <a:pPr algn="ctr">
                        <a:lnSpc>
                          <a:spcPct val="15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Chi tiết</a:t>
                      </a:r>
                      <a:endParaRPr lang="en-US" sz="2000">
                        <a:solidFill>
                          <a:schemeClr val="tx1"/>
                        </a:solidFill>
                        <a:effectLst/>
                        <a:latin typeface="Times New Roman" panose="02020603050405020304" pitchFamily="18" charset="0"/>
                        <a:cs typeface="Times New Roman" panose="02020603050405020304" pitchFamily="18" charset="0"/>
                      </a:endParaRPr>
                    </a:p>
                    <a:p>
                      <a:pPr algn="ctr">
                        <a:lnSpc>
                          <a:spcPct val="15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tiêu biểu</a:t>
                      </a:r>
                      <a:endPar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rgbClr val="865B3E"/>
                      </a:solidFill>
                      <a:prstDash val="solid"/>
                      <a:round/>
                      <a:headEnd type="none" w="med" len="med"/>
                      <a:tailEnd type="none" w="med" len="med"/>
                    </a:lnL>
                    <a:lnR w="38100" cap="flat" cmpd="sng" algn="ctr">
                      <a:solidFill>
                        <a:srgbClr val="865B3E"/>
                      </a:solidFill>
                      <a:prstDash val="solid"/>
                      <a:round/>
                      <a:headEnd type="none" w="med" len="med"/>
                      <a:tailEnd type="none" w="med" len="med"/>
                    </a:lnR>
                    <a:lnT w="38100" cap="flat" cmpd="sng" algn="ctr">
                      <a:solidFill>
                        <a:srgbClr val="865B3E"/>
                      </a:solidFill>
                      <a:prstDash val="solid"/>
                      <a:round/>
                      <a:headEnd type="none" w="med" len="med"/>
                      <a:tailEnd type="none" w="med" len="med"/>
                    </a:lnT>
                    <a:lnB w="38100" cap="flat" cmpd="sng" algn="ctr">
                      <a:solidFill>
                        <a:srgbClr val="865B3E"/>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r>
                        <a:rPr lang="en-US" sz="2000">
                          <a:solidFill>
                            <a:schemeClr val="tx1"/>
                          </a:solidFill>
                          <a:effectLst/>
                          <a:latin typeface="Times New Roman" panose="02020603050405020304" pitchFamily="18" charset="0"/>
                          <a:cs typeface="Times New Roman" panose="02020603050405020304" pitchFamily="18" charset="0"/>
                        </a:rPr>
                        <a:t> </a:t>
                      </a:r>
                      <a:r>
                        <a:rPr lang="en-US" sz="2000" i="1" kern="1200">
                          <a:solidFill>
                            <a:schemeClr val="dk1"/>
                          </a:solidFill>
                          <a:effectLst/>
                          <a:latin typeface="Times New Roman" panose="02020603050405020304" pitchFamily="18" charset="0"/>
                          <a:ea typeface="+mn-ea"/>
                          <a:cs typeface="Times New Roman" panose="02020603050405020304" pitchFamily="18" charset="0"/>
                        </a:rPr>
                        <a:t>Chi tiết tiêu biểu</a:t>
                      </a:r>
                      <a:r>
                        <a:rPr lang="en-US" sz="2000" kern="1200">
                          <a:solidFill>
                            <a:schemeClr val="dk1"/>
                          </a:solidFill>
                          <a:effectLst/>
                          <a:latin typeface="Times New Roman" panose="02020603050405020304" pitchFamily="18" charset="0"/>
                          <a:ea typeface="+mn-ea"/>
                          <a:cs typeface="Times New Roman" panose="02020603050405020304" pitchFamily="18" charset="0"/>
                        </a:rPr>
                        <a:t> là chi tiết gây ấn tượng, cảm xúc mạnh đối với người đọc; góp phần quan trọng tạo nên hình tượng nghệ thuật gợi cảm và sống động trong tác phẩm.</a:t>
                      </a:r>
                      <a:endParaRPr lang="en-US" sz="2000" kern="120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lnL w="38100" cap="flat" cmpd="sng" algn="ctr">
                      <a:solidFill>
                        <a:srgbClr val="865B3E"/>
                      </a:solidFill>
                      <a:prstDash val="solid"/>
                      <a:round/>
                      <a:headEnd type="none" w="med" len="med"/>
                      <a:tailEnd type="none" w="med" len="med"/>
                    </a:lnL>
                    <a:lnR w="38100" cap="flat" cmpd="sng" algn="ctr">
                      <a:solidFill>
                        <a:srgbClr val="865B3E"/>
                      </a:solidFill>
                      <a:prstDash val="solid"/>
                      <a:round/>
                      <a:headEnd type="none" w="med" len="med"/>
                      <a:tailEnd type="none" w="med" len="med"/>
                    </a:lnR>
                    <a:lnT w="38100" cap="flat" cmpd="sng" algn="ctr">
                      <a:solidFill>
                        <a:srgbClr val="865B3E"/>
                      </a:solidFill>
                      <a:prstDash val="solid"/>
                      <a:round/>
                      <a:headEnd type="none" w="med" len="med"/>
                      <a:tailEnd type="none" w="med" len="med"/>
                    </a:lnT>
                    <a:lnB w="38100" cap="flat" cmpd="sng" algn="ctr">
                      <a:solidFill>
                        <a:srgbClr val="865B3E"/>
                      </a:solidFill>
                      <a:prstDash val="solid"/>
                      <a:round/>
                      <a:headEnd type="none" w="med" len="med"/>
                      <a:tailEnd type="none" w="med" len="med"/>
                    </a:lnB>
                    <a:lnTlToBr w="12700" cmpd="sng">
                      <a:noFill/>
                      <a:prstDash val="solid"/>
                    </a:lnTlToBr>
                    <a:lnBlToTr w="12700" cmpd="sng">
                      <a:noFill/>
                      <a:prstDash val="solid"/>
                    </a:lnBlToTr>
                  </a:tcPr>
                </a:tc>
              </a:tr>
              <a:tr h="916948">
                <a:tc>
                  <a:txBody>
                    <a:bodyPr/>
                    <a:lstStyle/>
                    <a:p>
                      <a:pPr algn="ctr">
                        <a:lnSpc>
                          <a:spcPct val="15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Nhân vật</a:t>
                      </a:r>
                      <a:endPar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rgbClr val="865B3E"/>
                      </a:solidFill>
                      <a:prstDash val="solid"/>
                      <a:round/>
                      <a:headEnd type="none" w="med" len="med"/>
                      <a:tailEnd type="none" w="med" len="med"/>
                    </a:lnL>
                    <a:lnR w="38100" cap="flat" cmpd="sng" algn="ctr">
                      <a:solidFill>
                        <a:srgbClr val="865B3E"/>
                      </a:solidFill>
                      <a:prstDash val="solid"/>
                      <a:round/>
                      <a:headEnd type="none" w="med" len="med"/>
                      <a:tailEnd type="none" w="med" len="med"/>
                    </a:lnR>
                    <a:lnT w="38100" cap="flat" cmpd="sng" algn="ctr">
                      <a:solidFill>
                        <a:srgbClr val="865B3E"/>
                      </a:solidFill>
                      <a:prstDash val="solid"/>
                      <a:round/>
                      <a:headEnd type="none" w="med" len="med"/>
                      <a:tailEnd type="none" w="med" len="med"/>
                    </a:lnT>
                    <a:lnB w="38100" cap="flat" cmpd="sng" algn="ctr">
                      <a:solidFill>
                        <a:srgbClr val="865B3E"/>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r>
                        <a:rPr lang="en-US" sz="2000" i="1" kern="1200">
                          <a:solidFill>
                            <a:schemeClr val="dk1"/>
                          </a:solidFill>
                          <a:effectLst/>
                          <a:latin typeface="Times New Roman" panose="02020603050405020304" pitchFamily="18" charset="0"/>
                          <a:ea typeface="+mn-ea"/>
                          <a:cs typeface="Times New Roman" panose="02020603050405020304" pitchFamily="18" charset="0"/>
                        </a:rPr>
                        <a:t>Ngoại hình của nhân vật</a:t>
                      </a:r>
                      <a:r>
                        <a:rPr lang="en-US" sz="2000" kern="1200">
                          <a:solidFill>
                            <a:schemeClr val="dk1"/>
                          </a:solidFill>
                          <a:effectLst/>
                          <a:latin typeface="Times New Roman" panose="02020603050405020304" pitchFamily="18" charset="0"/>
                          <a:ea typeface="+mn-ea"/>
                          <a:cs typeface="Times New Roman" panose="02020603050405020304" pitchFamily="18" charset="0"/>
                        </a:rPr>
                        <a:t> là những biểu hiện đặc điểm bên ngoài của nhân vật, thể hiện qua hình dáng, nét mặt, trang phục.</a:t>
                      </a:r>
                      <a:endPar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rgbClr val="865B3E"/>
                      </a:solidFill>
                      <a:prstDash val="solid"/>
                      <a:round/>
                      <a:headEnd type="none" w="med" len="med"/>
                      <a:tailEnd type="none" w="med" len="med"/>
                    </a:lnL>
                    <a:lnR w="38100" cap="flat" cmpd="sng" algn="ctr">
                      <a:solidFill>
                        <a:srgbClr val="865B3E"/>
                      </a:solidFill>
                      <a:prstDash val="solid"/>
                      <a:round/>
                      <a:headEnd type="none" w="med" len="med"/>
                      <a:tailEnd type="none" w="med" len="med"/>
                    </a:lnR>
                    <a:lnT w="38100" cap="flat" cmpd="sng" algn="ctr">
                      <a:solidFill>
                        <a:srgbClr val="865B3E"/>
                      </a:solidFill>
                      <a:prstDash val="solid"/>
                      <a:round/>
                      <a:headEnd type="none" w="med" len="med"/>
                      <a:tailEnd type="none" w="med" len="med"/>
                    </a:lnT>
                    <a:lnB w="38100" cap="flat" cmpd="sng" algn="ctr">
                      <a:solidFill>
                        <a:srgbClr val="865B3E"/>
                      </a:solidFill>
                      <a:prstDash val="solid"/>
                      <a:round/>
                      <a:headEnd type="none" w="med" len="med"/>
                      <a:tailEnd type="none" w="med" len="med"/>
                    </a:lnB>
                    <a:lnTlToBr w="12700" cmpd="sng">
                      <a:noFill/>
                      <a:prstDash val="solid"/>
                    </a:lnTlToBr>
                    <a:lnBlToTr w="12700" cmpd="sng">
                      <a:noFill/>
                      <a:prstDash val="solid"/>
                    </a:lnBlToTr>
                  </a:tcPr>
                </a:tc>
              </a:tr>
              <a:tr h="1404650">
                <a:tc>
                  <a:txBody>
                    <a:bodyPr/>
                    <a:lstStyle/>
                    <a:p>
                      <a:pPr algn="ctr">
                        <a:lnSpc>
                          <a:spcPct val="15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Ngoại hình</a:t>
                      </a:r>
                      <a:endPar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rgbClr val="865B3E"/>
                      </a:solidFill>
                      <a:prstDash val="solid"/>
                      <a:round/>
                      <a:headEnd type="none" w="med" len="med"/>
                      <a:tailEnd type="none" w="med" len="med"/>
                    </a:lnL>
                    <a:lnR w="38100" cap="flat" cmpd="sng" algn="ctr">
                      <a:solidFill>
                        <a:srgbClr val="865B3E"/>
                      </a:solidFill>
                      <a:prstDash val="solid"/>
                      <a:round/>
                      <a:headEnd type="none" w="med" len="med"/>
                      <a:tailEnd type="none" w="med" len="med"/>
                    </a:lnR>
                    <a:lnT w="38100" cap="flat" cmpd="sng" algn="ctr">
                      <a:solidFill>
                        <a:srgbClr val="865B3E"/>
                      </a:solidFill>
                      <a:prstDash val="solid"/>
                      <a:round/>
                      <a:headEnd type="none" w="med" len="med"/>
                      <a:tailEnd type="none" w="med" len="med"/>
                    </a:lnT>
                    <a:lnB w="38100" cap="flat" cmpd="sng" algn="ctr">
                      <a:solidFill>
                        <a:srgbClr val="865B3E"/>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r>
                        <a:rPr lang="en-US" sz="2000">
                          <a:solidFill>
                            <a:schemeClr val="tx1"/>
                          </a:solidFill>
                          <a:effectLst/>
                          <a:latin typeface="Times New Roman" panose="02020603050405020304" pitchFamily="18" charset="0"/>
                          <a:cs typeface="Times New Roman" panose="02020603050405020304" pitchFamily="18" charset="0"/>
                        </a:rPr>
                        <a:t> </a:t>
                      </a:r>
                      <a:r>
                        <a:rPr lang="en-US" sz="2000" i="1" kern="1200">
                          <a:solidFill>
                            <a:schemeClr val="dk1"/>
                          </a:solidFill>
                          <a:effectLst/>
                          <a:latin typeface="Times New Roman" panose="02020603050405020304" pitchFamily="18" charset="0"/>
                          <a:ea typeface="+mn-ea"/>
                          <a:cs typeface="Times New Roman" panose="02020603050405020304" pitchFamily="18" charset="0"/>
                        </a:rPr>
                        <a:t>Ngôn ngữ nhân vật</a:t>
                      </a:r>
                      <a:r>
                        <a:rPr lang="en-US" sz="2000" kern="1200">
                          <a:solidFill>
                            <a:schemeClr val="dk1"/>
                          </a:solidFill>
                          <a:effectLst/>
                          <a:latin typeface="Times New Roman" panose="02020603050405020304" pitchFamily="18" charset="0"/>
                          <a:ea typeface="+mn-ea"/>
                          <a:cs typeface="Times New Roman" panose="02020603050405020304" pitchFamily="18" charset="0"/>
                        </a:rPr>
                        <a:t> là lời của nhân vật trong tác phẩm, thường được nhận biết về mặt hình thức qua các dấu hiệu như: câu nói được đặt thành dòng riêng và có gạch đầu dòng câu nói được đặt trong ngoặc kép sau dấu hai chấm.</a:t>
                      </a:r>
                      <a:endParaRPr lang="en-US" sz="2000" kern="120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lnL w="38100" cap="flat" cmpd="sng" algn="ctr">
                      <a:solidFill>
                        <a:srgbClr val="865B3E"/>
                      </a:solidFill>
                      <a:prstDash val="solid"/>
                      <a:round/>
                      <a:headEnd type="none" w="med" len="med"/>
                      <a:tailEnd type="none" w="med" len="med"/>
                    </a:lnL>
                    <a:lnR w="38100" cap="flat" cmpd="sng" algn="ctr">
                      <a:solidFill>
                        <a:srgbClr val="865B3E"/>
                      </a:solidFill>
                      <a:prstDash val="solid"/>
                      <a:round/>
                      <a:headEnd type="none" w="med" len="med"/>
                      <a:tailEnd type="none" w="med" len="med"/>
                    </a:lnR>
                    <a:lnT w="38100" cap="flat" cmpd="sng" algn="ctr">
                      <a:solidFill>
                        <a:srgbClr val="865B3E"/>
                      </a:solidFill>
                      <a:prstDash val="solid"/>
                      <a:round/>
                      <a:headEnd type="none" w="med" len="med"/>
                      <a:tailEnd type="none" w="med" len="med"/>
                    </a:lnT>
                    <a:lnB w="38100" cap="flat" cmpd="sng" algn="ctr">
                      <a:solidFill>
                        <a:srgbClr val="865B3E"/>
                      </a:solidFill>
                      <a:prstDash val="solid"/>
                      <a:round/>
                      <a:headEnd type="none" w="med" len="med"/>
                      <a:tailEnd type="none" w="med" len="med"/>
                    </a:lnB>
                    <a:lnTlToBr w="12700" cmpd="sng">
                      <a:noFill/>
                      <a:prstDash val="solid"/>
                    </a:lnTlToBr>
                    <a:lnBlToTr w="12700" cmpd="sng">
                      <a:noFill/>
                      <a:prstDash val="solid"/>
                    </a:lnBlToTr>
                  </a:tcPr>
                </a:tc>
              </a:tr>
              <a:tr h="916948">
                <a:tc>
                  <a:txBody>
                    <a:bodyPr/>
                    <a:lstStyle/>
                    <a:p>
                      <a:pPr algn="ctr">
                        <a:lnSpc>
                          <a:spcPct val="15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Hành động nhân vật</a:t>
                      </a:r>
                      <a:endPar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rgbClr val="865B3E"/>
                      </a:solidFill>
                      <a:prstDash val="solid"/>
                      <a:round/>
                      <a:headEnd type="none" w="med" len="med"/>
                      <a:tailEnd type="none" w="med" len="med"/>
                    </a:lnL>
                    <a:lnR w="38100" cap="flat" cmpd="sng" algn="ctr">
                      <a:solidFill>
                        <a:srgbClr val="865B3E"/>
                      </a:solidFill>
                      <a:prstDash val="solid"/>
                      <a:round/>
                      <a:headEnd type="none" w="med" len="med"/>
                      <a:tailEnd type="none" w="med" len="med"/>
                    </a:lnR>
                    <a:lnT w="38100" cap="flat" cmpd="sng" algn="ctr">
                      <a:solidFill>
                        <a:srgbClr val="865B3E"/>
                      </a:solidFill>
                      <a:prstDash val="solid"/>
                      <a:round/>
                      <a:headEnd type="none" w="med" len="med"/>
                      <a:tailEnd type="none" w="med" len="med"/>
                    </a:lnT>
                    <a:lnB w="38100" cap="flat" cmpd="sng" algn="ctr">
                      <a:solidFill>
                        <a:srgbClr val="865B3E"/>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r>
                        <a:rPr lang="en-US" sz="2000">
                          <a:solidFill>
                            <a:schemeClr val="tx1"/>
                          </a:solidFill>
                          <a:effectLst/>
                          <a:latin typeface="Times New Roman" panose="02020603050405020304" pitchFamily="18" charset="0"/>
                          <a:cs typeface="Times New Roman" panose="02020603050405020304" pitchFamily="18" charset="0"/>
                        </a:rPr>
                        <a:t> </a:t>
                      </a:r>
                      <a:r>
                        <a:rPr lang="en-US" sz="2000" i="1" kern="1200">
                          <a:solidFill>
                            <a:schemeClr val="dk1"/>
                          </a:solidFill>
                          <a:effectLst/>
                          <a:latin typeface="Times New Roman" panose="02020603050405020304" pitchFamily="18" charset="0"/>
                          <a:ea typeface="+mn-ea"/>
                          <a:cs typeface="Times New Roman" panose="02020603050405020304" pitchFamily="18" charset="0"/>
                        </a:rPr>
                        <a:t>Hành động của nhân vật</a:t>
                      </a:r>
                      <a:r>
                        <a:rPr lang="en-US" sz="2000" kern="1200">
                          <a:solidFill>
                            <a:schemeClr val="dk1"/>
                          </a:solidFill>
                          <a:effectLst/>
                          <a:latin typeface="Times New Roman" panose="02020603050405020304" pitchFamily="18" charset="0"/>
                          <a:ea typeface="+mn-ea"/>
                          <a:cs typeface="Times New Roman" panose="02020603050405020304" pitchFamily="18" charset="0"/>
                        </a:rPr>
                        <a:t> là những động tác, hoạt động của nhân vật, những hành vi, ứng xử của nhân vật với những nhân vật khác và với các sự vật, hiện tượng trong tác phẩm.</a:t>
                      </a:r>
                      <a:endParaRPr lang="en-US" sz="2000" kern="120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lnL w="38100" cap="flat" cmpd="sng" algn="ctr">
                      <a:solidFill>
                        <a:srgbClr val="865B3E"/>
                      </a:solidFill>
                      <a:prstDash val="solid"/>
                      <a:round/>
                      <a:headEnd type="none" w="med" len="med"/>
                      <a:tailEnd type="none" w="med" len="med"/>
                    </a:lnL>
                    <a:lnR w="38100" cap="flat" cmpd="sng" algn="ctr">
                      <a:solidFill>
                        <a:srgbClr val="865B3E"/>
                      </a:solidFill>
                      <a:prstDash val="solid"/>
                      <a:round/>
                      <a:headEnd type="none" w="med" len="med"/>
                      <a:tailEnd type="none" w="med" len="med"/>
                    </a:lnR>
                    <a:lnT w="38100" cap="flat" cmpd="sng" algn="ctr">
                      <a:solidFill>
                        <a:srgbClr val="865B3E"/>
                      </a:solidFill>
                      <a:prstDash val="solid"/>
                      <a:round/>
                      <a:headEnd type="none" w="med" len="med"/>
                      <a:tailEnd type="none" w="med" len="med"/>
                    </a:lnT>
                    <a:lnB w="38100" cap="flat" cmpd="sng" algn="ctr">
                      <a:solidFill>
                        <a:srgbClr val="865B3E"/>
                      </a:solidFill>
                      <a:prstDash val="solid"/>
                      <a:round/>
                      <a:headEnd type="none" w="med" len="med"/>
                      <a:tailEnd type="none" w="med" len="med"/>
                    </a:lnB>
                    <a:lnTlToBr w="12700" cmpd="sng">
                      <a:noFill/>
                      <a:prstDash val="solid"/>
                    </a:lnTlToBr>
                    <a:lnBlToTr w="12700" cmpd="sng">
                      <a:noFill/>
                      <a:prstDash val="solid"/>
                    </a:lnBlToTr>
                  </a:tcPr>
                </a:tc>
              </a:tr>
              <a:tr h="916948">
                <a:tc>
                  <a:txBody>
                    <a:bodyPr/>
                    <a:lstStyle/>
                    <a:p>
                      <a:pPr algn="ctr">
                        <a:lnSpc>
                          <a:spcPct val="15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Ý nghĩ </a:t>
                      </a:r>
                      <a:endParaRPr lang="en-US" sz="2000">
                        <a:solidFill>
                          <a:schemeClr val="tx1"/>
                        </a:solidFill>
                        <a:effectLst/>
                        <a:latin typeface="Times New Roman" panose="02020603050405020304" pitchFamily="18" charset="0"/>
                        <a:cs typeface="Times New Roman" panose="02020603050405020304" pitchFamily="18" charset="0"/>
                      </a:endParaRPr>
                    </a:p>
                    <a:p>
                      <a:pPr algn="ctr">
                        <a:lnSpc>
                          <a:spcPct val="15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nhân vật</a:t>
                      </a:r>
                      <a:endPar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38100" cap="flat" cmpd="sng" algn="ctr">
                      <a:solidFill>
                        <a:srgbClr val="865B3E"/>
                      </a:solidFill>
                      <a:prstDash val="solid"/>
                      <a:round/>
                      <a:headEnd type="none" w="med" len="med"/>
                      <a:tailEnd type="none" w="med" len="med"/>
                    </a:lnL>
                    <a:lnR w="38100" cap="flat" cmpd="sng" algn="ctr">
                      <a:solidFill>
                        <a:srgbClr val="865B3E"/>
                      </a:solidFill>
                      <a:prstDash val="solid"/>
                      <a:round/>
                      <a:headEnd type="none" w="med" len="med"/>
                      <a:tailEnd type="none" w="med" len="med"/>
                    </a:lnR>
                    <a:lnT w="38100" cap="flat" cmpd="sng" algn="ctr">
                      <a:solidFill>
                        <a:srgbClr val="865B3E"/>
                      </a:solidFill>
                      <a:prstDash val="solid"/>
                      <a:round/>
                      <a:headEnd type="none" w="med" len="med"/>
                      <a:tailEnd type="none" w="med" len="med"/>
                    </a:lnT>
                    <a:lnB w="38100" cap="flat" cmpd="sng" algn="ctr">
                      <a:solidFill>
                        <a:srgbClr val="865B3E"/>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r>
                        <a:rPr lang="en-US" sz="2000" i="1" kern="1200">
                          <a:solidFill>
                            <a:schemeClr val="dk1"/>
                          </a:solidFill>
                          <a:effectLst/>
                          <a:latin typeface="Times New Roman" panose="02020603050405020304" pitchFamily="18" charset="0"/>
                          <a:ea typeface="+mn-ea"/>
                          <a:cs typeface="Times New Roman" panose="02020603050405020304" pitchFamily="18" charset="0"/>
                        </a:rPr>
                        <a:t>Ý nghĩ của nhân vật</a:t>
                      </a:r>
                      <a:r>
                        <a:rPr lang="en-US" sz="2000" kern="1200">
                          <a:solidFill>
                            <a:schemeClr val="dk1"/>
                          </a:solidFill>
                          <a:effectLst/>
                          <a:latin typeface="Times New Roman" panose="02020603050405020304" pitchFamily="18" charset="0"/>
                          <a:ea typeface="+mn-ea"/>
                          <a:cs typeface="Times New Roman" panose="02020603050405020304" pitchFamily="18" charset="0"/>
                        </a:rPr>
                        <a:t> là những suy nghĩ của nhân vật về con người, sự vật hay sự việc nào đó. Ý nghĩ thể hiện một phần tính cách, tình cảm, cảm xúc của nhân vật, chi phối hành động của nhân vật.</a:t>
                      </a:r>
                      <a:endPar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38100" cap="flat" cmpd="sng" algn="ctr">
                      <a:solidFill>
                        <a:srgbClr val="865B3E"/>
                      </a:solidFill>
                      <a:prstDash val="solid"/>
                      <a:round/>
                      <a:headEnd type="none" w="med" len="med"/>
                      <a:tailEnd type="none" w="med" len="med"/>
                    </a:lnL>
                    <a:lnR w="38100" cap="flat" cmpd="sng" algn="ctr">
                      <a:solidFill>
                        <a:srgbClr val="865B3E"/>
                      </a:solidFill>
                      <a:prstDash val="solid"/>
                      <a:round/>
                      <a:headEnd type="none" w="med" len="med"/>
                      <a:tailEnd type="none" w="med" len="med"/>
                    </a:lnR>
                    <a:lnT w="38100" cap="flat" cmpd="sng" algn="ctr">
                      <a:solidFill>
                        <a:srgbClr val="865B3E"/>
                      </a:solidFill>
                      <a:prstDash val="solid"/>
                      <a:round/>
                      <a:headEnd type="none" w="med" len="med"/>
                      <a:tailEnd type="none" w="med" len="med"/>
                    </a:lnT>
                    <a:lnB w="38100" cap="flat" cmpd="sng" algn="ctr">
                      <a:solidFill>
                        <a:srgbClr val="865B3E"/>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25" name="图片 74"/>
          <p:cNvPicPr>
            <a:picLocks noChangeAspect="1"/>
          </p:cNvPicPr>
          <p:nvPr/>
        </p:nvPicPr>
        <p:blipFill>
          <a:blip r:embed="rId3">
            <a:clrChange>
              <a:clrFrom>
                <a:srgbClr val="FFFFFF"/>
              </a:clrFrom>
              <a:clrTo>
                <a:srgbClr val="FFFFFF">
                  <a:alpha val="0"/>
                </a:srgbClr>
              </a:clrTo>
            </a:clrChange>
          </a:blip>
          <a:stretch>
            <a:fillRect/>
          </a:stretch>
        </p:blipFill>
        <p:spPr>
          <a:xfrm>
            <a:off x="10920533" y="-67087"/>
            <a:ext cx="1247331" cy="1621087"/>
          </a:xfrm>
          <a:prstGeom prst="rect">
            <a:avLst/>
          </a:prstGeom>
        </p:spPr>
      </p:pic>
      <p:sp>
        <p:nvSpPr>
          <p:cNvPr id="22" name="椭圆 21"/>
          <p:cNvSpPr/>
          <p:nvPr/>
        </p:nvSpPr>
        <p:spPr>
          <a:xfrm>
            <a:off x="1579560" y="-36898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1000"/>
                                        <p:tgtEl>
                                          <p:spTgt spid="2"/>
                                        </p:tgtEl>
                                      </p:cBhvr>
                                    </p:animEffect>
                                    <p:anim calcmode="lin" valueType="num">
                                      <p:cBhvr>
                                        <p:cTn id="55" dur="1000" fill="hold"/>
                                        <p:tgtEl>
                                          <p:spTgt spid="2"/>
                                        </p:tgtEl>
                                        <p:attrNameLst>
                                          <p:attrName>ppt_x</p:attrName>
                                        </p:attrNameLst>
                                      </p:cBhvr>
                                      <p:tavLst>
                                        <p:tav tm="0">
                                          <p:val>
                                            <p:strVal val="#ppt_x"/>
                                          </p:val>
                                        </p:tav>
                                        <p:tav tm="100000">
                                          <p:val>
                                            <p:strVal val="#ppt_x"/>
                                          </p:val>
                                        </p:tav>
                                      </p:tavLst>
                                    </p:anim>
                                    <p:anim calcmode="lin" valueType="num">
                                      <p:cBhvr>
                                        <p:cTn id="5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3" grpId="0" animBg="1"/>
      <p:bldP spid="23" grpId="1" animBg="1"/>
      <p:bldP spid="22" grpId="0" animBg="1"/>
      <p:bldP spid="2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nvGrpSpPr>
          <p:cNvPr id="24" name="组合 23"/>
          <p:cNvGrpSpPr/>
          <p:nvPr/>
        </p:nvGrpSpPr>
        <p:grpSpPr>
          <a:xfrm>
            <a:off x="3297693" y="-487254"/>
            <a:ext cx="5809496" cy="5760000"/>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1"/>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2" cstate="print">
              <a:extLst>
                <a:ext uri="{BEBA8EAE-BF5A-486C-A8C5-ECC9F3942E4B}">
                  <a14:imgProps xmlns:a14="http://schemas.microsoft.com/office/drawing/2010/main">
                    <a14:imgLayer r:embed="rId3">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8" name="文本框 17"/>
          <p:cNvSpPr txBox="1"/>
          <p:nvPr/>
        </p:nvSpPr>
        <p:spPr>
          <a:xfrm>
            <a:off x="3651282" y="2190882"/>
            <a:ext cx="531519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1" i="0" u="none" strike="noStrike" kern="1200" cap="none" spc="0" normalizeH="0" baseline="0" noProof="0" smtClean="0">
                <a:ln>
                  <a:noFill/>
                </a:ln>
                <a:solidFill>
                  <a:srgbClr val="865B3E"/>
                </a:solidFill>
                <a:effectLst/>
                <a:uLnTx/>
                <a:uFillTx/>
                <a:latin typeface="Times New Roman" panose="02020603050405020304" pitchFamily="18" charset="0"/>
                <a:ea typeface="黑体"/>
                <a:cs typeface="Times New Roman" panose="02020603050405020304" pitchFamily="18" charset="0"/>
              </a:rPr>
              <a:t>LUYỆN TẬP</a:t>
            </a:r>
            <a:endParaRPr kumimoji="0" lang="zh-CN" altLang="en-US" sz="7200" b="1" i="0" u="none" strike="noStrike" kern="1200" cap="none" spc="0" normalizeH="0" baseline="0" noProof="0" dirty="0">
              <a:ln>
                <a:noFill/>
              </a:ln>
              <a:solidFill>
                <a:srgbClr val="865B3E"/>
              </a:solidFill>
              <a:effectLst/>
              <a:uLnTx/>
              <a:uFillTx/>
              <a:latin typeface="Times New Roman" panose="02020603050405020304" pitchFamily="18" charset="0"/>
              <a:ea typeface="黑体"/>
              <a:cs typeface="Times New Roman" panose="02020603050405020304" pitchFamily="18" charset="0"/>
            </a:endParaRPr>
          </a:p>
        </p:txBody>
      </p:sp>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26" presetClass="emph" presetSubtype="0" repeatCount="indefinite" fill="hold" grpId="1" nodeType="withEffect">
                                  <p:stCondLst>
                                    <p:cond delay="0"/>
                                  </p:stCondLst>
                                  <p:endCondLst>
                                    <p:cond evt="onNext" delay="0">
                                      <p:tgtEl>
                                        <p:sldTgt/>
                                      </p:tgtEl>
                                    </p:cond>
                                  </p:endCondLst>
                                  <p:childTnLst>
                                    <p:animEffect transition="out" filter="fade">
                                      <p:cBhvr>
                                        <p:cTn id="11" dur="1000" tmFilter="0, 0; .2, .5; .8, .5; 1, 0"/>
                                        <p:tgtEl>
                                          <p:spTgt spid="22"/>
                                        </p:tgtEl>
                                      </p:cBhvr>
                                    </p:animEffect>
                                    <p:animScale>
                                      <p:cBhvr>
                                        <p:cTn id="12" dur="50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a:fillRect/>
          </a:stretch>
        </p:blipFill>
        <p:spPr>
          <a:xfrm>
            <a:off x="9601201" y="60903"/>
            <a:ext cx="1200151" cy="1025237"/>
          </a:xfrm>
          <a:prstGeom prst="rect">
            <a:avLst/>
          </a:prstGeom>
        </p:spPr>
      </p:pic>
      <p:pic>
        <p:nvPicPr>
          <p:cNvPr id="3" name="TomAndJerryOST-V.A-2794728_hq.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752600" y="60902"/>
            <a:ext cx="512618" cy="5126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9000" r="-9000"/>
          </a:stretch>
        </a:blipFill>
        <a:effectLst/>
      </p:bgPr>
    </p:bg>
    <p:spTree>
      <p:nvGrpSpPr>
        <p:cNvPr id="1" name=""/>
        <p:cNvGrpSpPr/>
        <p:nvPr/>
      </p:nvGrpSpPr>
      <p:grpSpPr>
        <a:xfrm>
          <a:off x="0" y="0"/>
          <a:ext cx="0" cy="0"/>
          <a:chOff x="0" y="0"/>
          <a:chExt cx="0" cy="0"/>
        </a:xfrm>
      </p:grpSpPr>
      <p:sp>
        <p:nvSpPr>
          <p:cNvPr id="17" name="Rounded Rectangle 16">
            <a:hlinkClick r:id="rId2" action="ppaction://hlinksldjump"/>
          </p:cNvPr>
          <p:cNvSpPr/>
          <p:nvPr/>
        </p:nvSpPr>
        <p:spPr>
          <a:xfrm>
            <a:off x="1531912" y="1"/>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solidFill>
                  <a:srgbClr val="FF0000"/>
                </a:solidFill>
                <a:latin typeface="Times New Roman" panose="02020603050405020304" pitchFamily="18" charset="0"/>
                <a:cs typeface="Times New Roman" panose="02020603050405020304" pitchFamily="18" charset="0"/>
              </a:rPr>
              <a:t>BÀI MỚI</a:t>
            </a:r>
            <a:endParaRPr lang="en-US">
              <a:solidFill>
                <a:srgbClr val="FF0000"/>
              </a:solidFill>
              <a:latin typeface="Times New Roman" panose="02020603050405020304" pitchFamily="18" charset="0"/>
              <a:cs typeface="Times New Roman" panose="02020603050405020304" pitchFamily="18" charset="0"/>
            </a:endParaRPr>
          </a:p>
        </p:txBody>
      </p:sp>
      <p:pic>
        <p:nvPicPr>
          <p:cNvPr id="48" name="tom 1" descr="C:\Users\ADMIN\Desktop\11.png">
            <a:hlinkClick r:id="rId3" action="ppaction://hlinksldjump"/>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2401225" y="4816667"/>
            <a:ext cx="1147235" cy="1147235"/>
          </a:xfrm>
          <a:prstGeom prst="rect">
            <a:avLst/>
          </a:prstGeom>
          <a:noFill/>
          <a:extLst>
            <a:ext uri="{909E8E84-426E-40DD-AFC4-6F175D3DCCD1}">
              <a14:hiddenFill xmlns:a14="http://schemas.microsoft.com/office/drawing/2010/main">
                <a:solidFill>
                  <a:srgbClr val="FFFFFF"/>
                </a:solidFill>
              </a14:hiddenFill>
            </a:ext>
          </a:extLst>
        </p:spPr>
      </p:pic>
      <p:pic>
        <p:nvPicPr>
          <p:cNvPr id="49" name="tom 2" descr="C:\Users\ADMIN\Desktop\2.pn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3017813" y="3934989"/>
            <a:ext cx="1061293" cy="1061293"/>
          </a:xfrm>
          <a:prstGeom prst="rect">
            <a:avLst/>
          </a:prstGeom>
          <a:noFill/>
          <a:extLst>
            <a:ext uri="{909E8E84-426E-40DD-AFC4-6F175D3DCCD1}">
              <a14:hiddenFill xmlns:a14="http://schemas.microsoft.com/office/drawing/2010/main">
                <a:solidFill>
                  <a:srgbClr val="FFFFFF"/>
                </a:solidFill>
              </a14:hiddenFill>
            </a:ext>
          </a:extLst>
        </p:spPr>
      </p:pic>
      <p:pic>
        <p:nvPicPr>
          <p:cNvPr id="50" name="tom 3" descr="C:\Users\ADMIN\Desktop\3.png">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4132118" y="3654725"/>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51" name="tom 4" descr="C:\Users\ADMIN\Desktop\4.png">
            <a:hlinkClick r:id="rId12"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5211126" y="3734695"/>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52" name="tom 4" descr="C:\Users\ADMIN\Desktop\5.png">
            <a:hlinkClick r:id="rId15" action="ppaction://hlinksldjump"/>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23005" y="3478374"/>
            <a:ext cx="1127934" cy="1127933"/>
          </a:xfrm>
          <a:prstGeom prst="rect">
            <a:avLst/>
          </a:prstGeom>
          <a:noFill/>
          <a:extLst>
            <a:ext uri="{909E8E84-426E-40DD-AFC4-6F175D3DCCD1}">
              <a14:hiddenFill xmlns:a14="http://schemas.microsoft.com/office/drawing/2010/main">
                <a:solidFill>
                  <a:srgbClr val="FFFFFF"/>
                </a:solidFill>
              </a14:hiddenFill>
            </a:ext>
          </a:extLst>
        </p:spPr>
      </p:pic>
      <p:pic>
        <p:nvPicPr>
          <p:cNvPr id="12" name="jerry1" descr="C:\Users\ADMIN\Desktop\11.png">
            <a:hlinkClick r:id="rId18" action="ppaction://hlinksldjump"/>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3975484" y="5540255"/>
            <a:ext cx="1147235" cy="1147235"/>
          </a:xfrm>
          <a:prstGeom prst="rect">
            <a:avLst/>
          </a:prstGeom>
          <a:noFill/>
          <a:extLst>
            <a:ext uri="{909E8E84-426E-40DD-AFC4-6F175D3DCCD1}">
              <a14:hiddenFill xmlns:a14="http://schemas.microsoft.com/office/drawing/2010/main">
                <a:solidFill>
                  <a:srgbClr val="FFFFFF"/>
                </a:solidFill>
              </a14:hiddenFill>
            </a:ext>
          </a:extLst>
        </p:spPr>
      </p:pic>
      <p:pic>
        <p:nvPicPr>
          <p:cNvPr id="13" name="jerry 2" descr="C:\Users\ADMIN\Desktop\2.png">
            <a:hlinkClick r:id="rId19"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5265556" y="5225922"/>
            <a:ext cx="1175593" cy="1175593"/>
          </a:xfrm>
          <a:prstGeom prst="rect">
            <a:avLst/>
          </a:prstGeom>
          <a:noFill/>
          <a:extLst>
            <a:ext uri="{909E8E84-426E-40DD-AFC4-6F175D3DCCD1}">
              <a14:hiddenFill xmlns:a14="http://schemas.microsoft.com/office/drawing/2010/main">
                <a:solidFill>
                  <a:srgbClr val="FFFFFF"/>
                </a:solidFill>
              </a14:hiddenFill>
            </a:ext>
          </a:extLst>
        </p:spPr>
      </p:pic>
      <p:pic>
        <p:nvPicPr>
          <p:cNvPr id="14" name="jerry 3" descr="C:\Users\ADMIN\Desktop\3.png">
            <a:hlinkClick r:id="rId20"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6632024" y="4939948"/>
            <a:ext cx="1158522" cy="1158523"/>
          </a:xfrm>
          <a:prstGeom prst="rect">
            <a:avLst/>
          </a:prstGeom>
          <a:noFill/>
          <a:extLst>
            <a:ext uri="{909E8E84-426E-40DD-AFC4-6F175D3DCCD1}">
              <a14:hiddenFill xmlns:a14="http://schemas.microsoft.com/office/drawing/2010/main">
                <a:solidFill>
                  <a:srgbClr val="FFFFFF"/>
                </a:solidFill>
              </a14:hiddenFill>
            </a:ext>
          </a:extLst>
        </p:spPr>
      </p:pic>
      <p:pic>
        <p:nvPicPr>
          <p:cNvPr id="15" name="jerry 4" descr="C:\Users\ADMIN\Desktop\4.png">
            <a:hlinkClick r:id="rId21"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7790547" y="4354474"/>
            <a:ext cx="1164735" cy="1164735"/>
          </a:xfrm>
          <a:prstGeom prst="rect">
            <a:avLst/>
          </a:prstGeom>
          <a:noFill/>
          <a:extLst>
            <a:ext uri="{909E8E84-426E-40DD-AFC4-6F175D3DCCD1}">
              <a14:hiddenFill xmlns:a14="http://schemas.microsoft.com/office/drawing/2010/main">
                <a:solidFill>
                  <a:srgbClr val="FFFFFF"/>
                </a:solidFill>
              </a14:hiddenFill>
            </a:ext>
          </a:extLst>
        </p:spPr>
      </p:pic>
      <p:pic>
        <p:nvPicPr>
          <p:cNvPr id="16" name="jerry 5" descr="C:\Users\ADMIN\Desktop\5.png">
            <a:hlinkClick r:id="rId22" action="ppaction://hlinksldjump"/>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889967" y="3790507"/>
            <a:ext cx="1127934" cy="112793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ình ảnh có liên quan"/>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6918527" y="-1450676"/>
            <a:ext cx="4762500" cy="560070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4116260" y="-1518214"/>
            <a:ext cx="4762500" cy="5600701"/>
          </a:xfrm>
          <a:prstGeom prst="rect">
            <a:avLst/>
          </a:prstGeom>
          <a:noFill/>
          <a:extLst>
            <a:ext uri="{909E8E84-426E-40DD-AFC4-6F175D3DCCD1}">
              <a14:hiddenFill xmlns:a14="http://schemas.microsoft.com/office/drawing/2010/main">
                <a:solidFill>
                  <a:srgbClr val="FFFFFF"/>
                </a:solidFill>
              </a14:hiddenFill>
            </a:ext>
          </a:extLst>
        </p:spPr>
      </p:pic>
      <p:pic>
        <p:nvPicPr>
          <p:cNvPr id="2" name="Tom"/>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7153" b="99428" l="659" r="92857">
                        <a14:foregroundMark x1="76813" y1="31760" x2="61868" y2="33619"/>
                        <a14:foregroundMark x1="74945" y1="24464" x2="79890" y2="19456"/>
                        <a14:foregroundMark x1="75385" y1="27611" x2="84505" y2="20172"/>
                        <a14:foregroundMark x1="23187" y1="51931" x2="23187" y2="51931"/>
                        <a14:foregroundMark x1="22967" y1="53648" x2="16923" y2="55079"/>
                        <a14:foregroundMark x1="47473" y1="59657" x2="44286" y2="73247"/>
                        <a14:foregroundMark x1="59560" y1="60515" x2="57802" y2="69099"/>
                        <a14:foregroundMark x1="36374" y1="85122" x2="21099" y2="91273"/>
                        <a14:foregroundMark x1="38791" y1="85265" x2="48132" y2="88984"/>
                        <a14:foregroundMark x1="50769" y1="86552" x2="39890" y2="85122"/>
                        <a14:backgroundMark x1="75934" y1="24750" x2="78132" y2="23462"/>
                        <a14:backgroundMark x1="76374" y1="26180" x2="82418" y2="20172"/>
                        <a14:backgroundMark x1="76813" y1="27611" x2="84505" y2="20601"/>
                        <a14:backgroundMark x1="80659" y1="19313" x2="75714" y2="24034"/>
                      </a14:backgroundRemoval>
                    </a14:imgEffect>
                  </a14:imgLayer>
                </a14:imgProps>
              </a:ext>
              <a:ext uri="{28A0092B-C50C-407E-A947-70E740481C1C}">
                <a14:useLocalDpi xmlns:a14="http://schemas.microsoft.com/office/drawing/2010/main" val="0"/>
              </a:ext>
            </a:extLst>
          </a:blip>
          <a:srcRect l="13361" t="8956" r="17521"/>
          <a:stretch>
            <a:fillRect/>
          </a:stretch>
        </p:blipFill>
        <p:spPr>
          <a:xfrm>
            <a:off x="1334670" y="4939947"/>
            <a:ext cx="1727188" cy="1747542"/>
          </a:xfrm>
          <a:prstGeom prst="rect">
            <a:avLst/>
          </a:prstGeom>
        </p:spPr>
      </p:pic>
      <p:pic>
        <p:nvPicPr>
          <p:cNvPr id="4" name="Jerry"/>
          <p:cNvPicPr>
            <a:picLocks noChangeAspect="1"/>
          </p:cNvPicPr>
          <p:nvPr/>
        </p:nvPicPr>
        <p:blipFill rotWithShape="1">
          <a:blip r:embed="rId26">
            <a:extLst>
              <a:ext uri="{28A0092B-C50C-407E-A947-70E740481C1C}">
                <a14:useLocalDpi xmlns:a14="http://schemas.microsoft.com/office/drawing/2010/main" val="0"/>
              </a:ext>
            </a:extLst>
          </a:blip>
          <a:srcRect l="45374" t="50000"/>
          <a:stretch>
            <a:fillRect/>
          </a:stretch>
        </p:blipFill>
        <p:spPr>
          <a:xfrm>
            <a:off x="2878099" y="5692379"/>
            <a:ext cx="1340723" cy="122717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05122 0.11283 L 0.11788 -0.12532 " pathEditMode="relative" rAng="0" ptsTypes="AA">
                                      <p:cBhvr>
                                        <p:cTn id="6" dur="2000" fill="hold"/>
                                        <p:tgtEl>
                                          <p:spTgt spid="2"/>
                                        </p:tgtEl>
                                        <p:attrNameLst>
                                          <p:attrName>ppt_x</p:attrName>
                                          <p:attrName>ppt_y</p:attrName>
                                        </p:attrNameLst>
                                      </p:cBhvr>
                                      <p:rCtr x="8455" y="-1190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11788 -0.12532 L 0.15121 -0.2696 " pathEditMode="relative" rAng="0" ptsTypes="AA">
                                      <p:cBhvr>
                                        <p:cTn id="10" dur="2000" fill="hold"/>
                                        <p:tgtEl>
                                          <p:spTgt spid="2"/>
                                        </p:tgtEl>
                                        <p:attrNameLst>
                                          <p:attrName>ppt_x</p:attrName>
                                          <p:attrName>ppt_y</p:attrName>
                                        </p:attrNameLst>
                                      </p:cBhvr>
                                      <p:rCtr x="1667" y="-721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15122 -0.2696 L 0.27622 -0.32509 " pathEditMode="relative" rAng="0" ptsTypes="AA">
                                      <p:cBhvr>
                                        <p:cTn id="14" dur="2000" fill="hold"/>
                                        <p:tgtEl>
                                          <p:spTgt spid="2"/>
                                        </p:tgtEl>
                                        <p:attrNameLst>
                                          <p:attrName>ppt_x</p:attrName>
                                          <p:attrName>ppt_y</p:attrName>
                                        </p:attrNameLst>
                                      </p:cBhvr>
                                      <p:rCtr x="6250" y="-277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27622 -0.32509 L 0.39289 -0.31399 " pathEditMode="relative" rAng="0" ptsTypes="AA">
                                      <p:cBhvr>
                                        <p:cTn id="18" dur="2000" fill="hold"/>
                                        <p:tgtEl>
                                          <p:spTgt spid="2"/>
                                        </p:tgtEl>
                                        <p:attrNameLst>
                                          <p:attrName>ppt_x</p:attrName>
                                          <p:attrName>ppt_y</p:attrName>
                                        </p:attrNameLst>
                                      </p:cBhvr>
                                      <p:rCtr x="5833" y="555"/>
                                    </p:animMotion>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nodeType="clickEffect">
                                  <p:stCondLst>
                                    <p:cond delay="0"/>
                                  </p:stCondLst>
                                  <p:childTnLst>
                                    <p:animMotion origin="layout" path="M 0.39289 -0.31399 L 0.53455 -0.31399 " pathEditMode="relative" rAng="0" ptsTypes="AA">
                                      <p:cBhvr>
                                        <p:cTn id="22" dur="2000" fill="hold"/>
                                        <p:tgtEl>
                                          <p:spTgt spid="2"/>
                                        </p:tgtEl>
                                        <p:attrNameLst>
                                          <p:attrName>ppt_x</p:attrName>
                                          <p:attrName>ppt_y</p:attrName>
                                        </p:attrNameLst>
                                      </p:cBhvr>
                                      <p:rCtr x="7083" y="0"/>
                                    </p:animMotion>
                                  </p:child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44" presetClass="path" presetSubtype="0" accel="50000" decel="50000" fill="hold" nodeType="clickEffect">
                                  <p:stCondLst>
                                    <p:cond delay="0"/>
                                  </p:stCondLst>
                                  <p:childTnLst>
                                    <p:animMotion origin="layout" path="M -0.00365 -0.06659 L 0.02621 -0.1415 C 0.03263 -0.15838 0.04201 -0.16786 0.05173 -0.16786 C 0.06302 -0.16786 0.07187 -0.15838 0.07829 -0.1415 L 0.10833 -0.06659 " pathEditMode="relative" rAng="0" ptsTypes="FffFF">
                                      <p:cBhvr>
                                        <p:cTn id="27" dur="2000" fill="hold"/>
                                        <p:tgtEl>
                                          <p:spTgt spid="4"/>
                                        </p:tgtEl>
                                        <p:attrNameLst>
                                          <p:attrName>ppt_x</p:attrName>
                                          <p:attrName>ppt_y</p:attrName>
                                        </p:attrNameLst>
                                      </p:cBhvr>
                                      <p:rCtr x="5590" y="-5064"/>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10833 -0.06659 L 0.25364 -0.1082 " pathEditMode="relative" rAng="0" ptsTypes="AA">
                                      <p:cBhvr>
                                        <p:cTn id="31" dur="2000" fill="hold"/>
                                        <p:tgtEl>
                                          <p:spTgt spid="4"/>
                                        </p:tgtEl>
                                        <p:attrNameLst>
                                          <p:attrName>ppt_x</p:attrName>
                                          <p:attrName>ppt_y</p:attrName>
                                        </p:attrNameLst>
                                      </p:cBhvr>
                                      <p:rCtr x="7257" y="-2081"/>
                                    </p:animMotion>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0.25365 -0.10821 L 0.40365 -0.1637 " pathEditMode="relative" rAng="0" ptsTypes="AA">
                                      <p:cBhvr>
                                        <p:cTn id="35" dur="2000" fill="hold"/>
                                        <p:tgtEl>
                                          <p:spTgt spid="4"/>
                                        </p:tgtEl>
                                        <p:attrNameLst>
                                          <p:attrName>ppt_x</p:attrName>
                                          <p:attrName>ppt_y</p:attrName>
                                        </p:attrNameLst>
                                      </p:cBhvr>
                                      <p:rCtr x="7500" y="-2775"/>
                                    </p:animMotion>
                                  </p:childTnLst>
                                </p:cTn>
                              </p:par>
                            </p:childTnLst>
                          </p:cTn>
                        </p:par>
                      </p:childTnLst>
                    </p:cTn>
                  </p:par>
                  <p:par>
                    <p:cTn id="36" fill="hold">
                      <p:stCondLst>
                        <p:cond delay="indefinite"/>
                      </p:stCondLst>
                      <p:childTnLst>
                        <p:par>
                          <p:cTn id="37" fill="hold">
                            <p:stCondLst>
                              <p:cond delay="0"/>
                            </p:stCondLst>
                            <p:childTnLst>
                              <p:par>
                                <p:cTn id="38" presetID="63" presetClass="path" presetSubtype="0" accel="50000" decel="50000" fill="hold" nodeType="clickEffect">
                                  <p:stCondLst>
                                    <p:cond delay="0"/>
                                  </p:stCondLst>
                                  <p:childTnLst>
                                    <p:animMotion origin="layout" path="M 0.40365 -0.1637 L 0.51198 -0.25248 " pathEditMode="relative" rAng="0" ptsTypes="AA">
                                      <p:cBhvr>
                                        <p:cTn id="39" dur="2000" fill="hold"/>
                                        <p:tgtEl>
                                          <p:spTgt spid="4"/>
                                        </p:tgtEl>
                                        <p:attrNameLst>
                                          <p:attrName>ppt_x</p:attrName>
                                          <p:attrName>ppt_y</p:attrName>
                                        </p:attrNameLst>
                                      </p:cBhvr>
                                      <p:rCtr x="5417" y="-4439"/>
                                    </p:animMotion>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0.51198 -0.25248 L 0.61198 -0.31907 " pathEditMode="relative" rAng="0" ptsTypes="AA">
                                      <p:cBhvr>
                                        <p:cTn id="43" dur="2000" fill="hold"/>
                                        <p:tgtEl>
                                          <p:spTgt spid="4"/>
                                        </p:tgtEl>
                                        <p:attrNameLst>
                                          <p:attrName>ppt_x</p:attrName>
                                          <p:attrName>ppt_y</p:attrName>
                                        </p:attrNameLst>
                                      </p:cBhvr>
                                      <p:rCtr x="5000" y="-3329"/>
                                    </p:animMotion>
                                  </p:childTnLst>
                                </p:cTn>
                              </p:par>
                              <p:par>
                                <p:cTn id="44" presetID="1" presetClass="entr" presetSubtype="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32"/>
                                        </p:tgtEl>
                                        <p:attrNameLst>
                                          <p:attrName>style.visibility</p:attrName>
                                        </p:attrNameLst>
                                      </p:cBhvr>
                                      <p:to>
                                        <p:strVal val="hidden"/>
                                      </p:to>
                                    </p:set>
                                  </p:childTnLst>
                                </p:cTn>
                              </p:par>
                              <p:par>
                                <p:cTn id="48" presetID="1" presetClass="entr" presetSubtype="0" fill="hold" nodeType="withEffect">
                                  <p:stCondLst>
                                    <p:cond delay="10000"/>
                                  </p:stCondLst>
                                  <p:childTnLst>
                                    <p:set>
                                      <p:cBhvr>
                                        <p:cTn id="49" dur="1" fill="hold">
                                          <p:stCondLst>
                                            <p:cond delay="0"/>
                                          </p:stCondLst>
                                        </p:cTn>
                                        <p:tgtEl>
                                          <p:spTgt spid="31"/>
                                        </p:tgtEl>
                                        <p:attrNameLst>
                                          <p:attrName>style.visibility</p:attrName>
                                        </p:attrNameLst>
                                      </p:cBhvr>
                                      <p:to>
                                        <p:strVal val="visible"/>
                                      </p:to>
                                    </p:set>
                                  </p:childTnLst>
                                </p:cTn>
                              </p:par>
                              <p:par>
                                <p:cTn id="50" presetID="1" presetClass="exit" presetSubtype="0" fill="hold" nodeType="withEffect">
                                  <p:stCondLst>
                                    <p:cond delay="15000"/>
                                  </p:stCondLst>
                                  <p:childTnLst>
                                    <p:set>
                                      <p:cBhvr>
                                        <p:cTn id="51"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207326" y="665016"/>
            <a:ext cx="5867400" cy="210696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5" name="TextBox 4"/>
          <p:cNvSpPr txBox="1"/>
          <p:nvPr/>
        </p:nvSpPr>
        <p:spPr>
          <a:xfrm>
            <a:off x="3439389" y="778961"/>
            <a:ext cx="5403274" cy="1692771"/>
          </a:xfrm>
          <a:prstGeom prst="rect">
            <a:avLst/>
          </a:prstGeom>
          <a:noFill/>
        </p:spPr>
        <p:txBody>
          <a:bodyPr wrap="square" rtlCol="0">
            <a:spAutoFit/>
          </a:bodyPr>
          <a:lstStyle/>
          <a:p>
            <a:r>
              <a:rPr lang="en-US" sz="2600" b="1" dirty="0" err="1" smtClean="0">
                <a:solidFill>
                  <a:prstClr val="black"/>
                </a:solidFill>
                <a:latin typeface="Times New Roman" panose="02020603050405020304" pitchFamily="18" charset="0"/>
                <a:cs typeface="Times New Roman" panose="02020603050405020304" pitchFamily="18" charset="0"/>
              </a:rPr>
              <a:t>Câu</a:t>
            </a:r>
            <a:r>
              <a:rPr lang="en-US" sz="2600" b="1" dirty="0" smtClean="0">
                <a:solidFill>
                  <a:prstClr val="black"/>
                </a:solidFill>
                <a:latin typeface="Times New Roman" panose="02020603050405020304" pitchFamily="18" charset="0"/>
                <a:cs typeface="Times New Roman" panose="02020603050405020304" pitchFamily="18" charset="0"/>
              </a:rPr>
              <a:t> 1. </a:t>
            </a:r>
            <a:r>
              <a:rPr lang="en-US" sz="2600" b="1" i="1" dirty="0" err="1">
                <a:latin typeface="Times New Roman" panose="02020603050405020304" pitchFamily="18" charset="0"/>
                <a:cs typeface="Times New Roman" panose="02020603050405020304" pitchFamily="18" charset="0"/>
              </a:rPr>
              <a:t>Điền</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từ</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còn</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thiếu</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vào</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chỗ</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trống</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là</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dáng</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vẻ</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bề</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ngoài</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của</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nhân</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vật</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thân</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hình</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gương</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mặt</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ánh</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mắt</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làn</a:t>
            </a:r>
            <a:r>
              <a:rPr lang="en-US" sz="2600" b="1" i="1" dirty="0">
                <a:latin typeface="Times New Roman" panose="02020603050405020304" pitchFamily="18" charset="0"/>
                <a:cs typeface="Times New Roman" panose="02020603050405020304" pitchFamily="18" charset="0"/>
              </a:rPr>
              <a:t> da, </a:t>
            </a:r>
            <a:r>
              <a:rPr lang="en-US" sz="2600" b="1" i="1" dirty="0" err="1">
                <a:latin typeface="Times New Roman" panose="02020603050405020304" pitchFamily="18" charset="0"/>
                <a:cs typeface="Times New Roman" panose="02020603050405020304" pitchFamily="18" charset="0"/>
              </a:rPr>
              <a:t>mái</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tóc</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trang</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phục</a:t>
            </a:r>
            <a:endParaRPr lang="en-US" sz="2600" b="1"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1943100" y="3477490"/>
            <a:ext cx="5524500" cy="13993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7" name="TextBox 6"/>
          <p:cNvSpPr txBox="1"/>
          <p:nvPr/>
        </p:nvSpPr>
        <p:spPr>
          <a:xfrm>
            <a:off x="1943100" y="3864252"/>
            <a:ext cx="5715000" cy="584775"/>
          </a:xfrm>
          <a:prstGeom prst="rect">
            <a:avLst/>
          </a:prstGeom>
          <a:noFill/>
        </p:spPr>
        <p:txBody>
          <a:bodyPr wrap="square" rtlCol="0">
            <a:spAutoFit/>
          </a:bodyPr>
          <a:lstStyle/>
          <a:p>
            <a:r>
              <a:rPr lang="en-US" sz="3200" dirty="0" smtClean="0">
                <a:solidFill>
                  <a:prstClr val="black"/>
                </a:solidFill>
                <a:latin typeface="Times New Roman" panose="02020603050405020304" pitchFamily="18" charset="0"/>
                <a:cs typeface="Times New Roman" panose="02020603050405020304" pitchFamily="18" charset="0"/>
              </a:rPr>
              <a:t>“</a:t>
            </a:r>
            <a:r>
              <a:rPr lang="en-US" sz="3200" dirty="0" err="1" smtClean="0">
                <a:solidFill>
                  <a:prstClr val="black"/>
                </a:solidFill>
                <a:latin typeface="Times New Roman" panose="02020603050405020304" pitchFamily="18" charset="0"/>
                <a:cs typeface="Times New Roman" panose="02020603050405020304" pitchFamily="18" charset="0"/>
              </a:rPr>
              <a:t>Ngoại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hình</a:t>
            </a:r>
            <a:r>
              <a:rPr lang="en-US" sz="3200" dirty="0" smtClean="0">
                <a:solidFill>
                  <a:prstClr val="black"/>
                </a:solidFill>
                <a:latin typeface="Times New Roman" panose="02020603050405020304" pitchFamily="18" charset="0"/>
                <a:cs typeface="Times New Roman" panose="02020603050405020304" pitchFamily="18" charset="0"/>
              </a:rPr>
              <a:t> ”</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8" name="Picture 7">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a:fillRect/>
          </a:stretch>
        </p:blipFill>
        <p:spPr>
          <a:xfrm>
            <a:off x="9601201" y="60903"/>
            <a:ext cx="1200151" cy="10252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168434" y="665016"/>
            <a:ext cx="6906292" cy="192142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5" name="TextBox 4"/>
          <p:cNvSpPr txBox="1"/>
          <p:nvPr/>
        </p:nvSpPr>
        <p:spPr>
          <a:xfrm>
            <a:off x="2377440" y="870859"/>
            <a:ext cx="6697286" cy="1569660"/>
          </a:xfrm>
          <a:prstGeom prst="rect">
            <a:avLst/>
          </a:prstGeom>
          <a:noFill/>
        </p:spPr>
        <p:txBody>
          <a:bodyPr wrap="square" rtlCol="0">
            <a:spAutoFit/>
          </a:bodyPr>
          <a:lstStyle/>
          <a:p>
            <a:r>
              <a:rPr lang="en-US" sz="2400" b="1" i="1" dirty="0" err="1">
                <a:latin typeface="Times New Roman" panose="02020603050405020304" pitchFamily="18" charset="0"/>
                <a:cs typeface="Times New Roman" panose="02020603050405020304" pitchFamily="18" charset="0"/>
              </a:rPr>
              <a:t>Câu</a:t>
            </a:r>
            <a:r>
              <a:rPr lang="en-US" sz="2400" b="1" i="1" dirty="0">
                <a:latin typeface="Times New Roman" panose="02020603050405020304" pitchFamily="18" charset="0"/>
                <a:cs typeface="Times New Roman" panose="02020603050405020304" pitchFamily="18" charset="0"/>
              </a:rPr>
              <a:t> 2: “</a:t>
            </a:r>
            <a:r>
              <a:rPr lang="en-US" sz="2400" b="1" i="1" dirty="0" err="1">
                <a:latin typeface="Times New Roman" panose="02020603050405020304" pitchFamily="18" charset="0"/>
                <a:cs typeface="Times New Roman" panose="02020603050405020304" pitchFamily="18" charset="0"/>
              </a:rPr>
              <a:t>Hơn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hai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chục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thanh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niên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nam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nữ</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mỗi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người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vác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một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củi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vẹt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nhảy</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xuống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dòng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nước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đang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cuốn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dữ</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nhắc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đến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đặc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điểm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nào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của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nhân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vật</a:t>
            </a:r>
            <a:r>
              <a:rPr lang="en-US" sz="2400" b="1" i="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1943100" y="3477490"/>
            <a:ext cx="5524500" cy="13993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7" name="TextBox 6"/>
          <p:cNvSpPr txBox="1"/>
          <p:nvPr/>
        </p:nvSpPr>
        <p:spPr>
          <a:xfrm>
            <a:off x="2504802" y="3807813"/>
            <a:ext cx="4340135"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endParaRPr lang="en-US" sz="2800" b="1" dirty="0">
              <a:latin typeface="Times New Roman" panose="02020603050405020304" pitchFamily="18" charset="0"/>
              <a:cs typeface="Times New Roman" panose="02020603050405020304" pitchFamily="18" charset="0"/>
            </a:endParaRPr>
          </a:p>
        </p:txBody>
      </p:sp>
      <p:pic>
        <p:nvPicPr>
          <p:cNvPr id="10" name="Picture 9">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a:fillRect/>
          </a:stretch>
        </p:blipFill>
        <p:spPr>
          <a:xfrm>
            <a:off x="9601201" y="60903"/>
            <a:ext cx="1200151" cy="10252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364377" y="665017"/>
            <a:ext cx="6710349" cy="194755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5" name="TextBox 4"/>
          <p:cNvSpPr txBox="1"/>
          <p:nvPr/>
        </p:nvSpPr>
        <p:spPr>
          <a:xfrm>
            <a:off x="2616428" y="897253"/>
            <a:ext cx="6458297" cy="1569660"/>
          </a:xfrm>
          <a:prstGeom prst="rect">
            <a:avLst/>
          </a:prstGeom>
          <a:noFill/>
        </p:spPr>
        <p:txBody>
          <a:bodyPr wrap="square" rtlCol="0">
            <a:spAutoFit/>
          </a:bodyPr>
          <a:lstStyle/>
          <a:p>
            <a:r>
              <a:rPr lang="en-US" sz="2400" b="1" i="1" dirty="0" err="1">
                <a:latin typeface="Times New Roman" panose="02020603050405020304" pitchFamily="18" charset="0"/>
                <a:cs typeface="Times New Roman" panose="02020603050405020304" pitchFamily="18" charset="0"/>
              </a:rPr>
              <a:t>Câu</a:t>
            </a:r>
            <a:r>
              <a:rPr lang="en-US" sz="2400" b="1" i="1" dirty="0">
                <a:latin typeface="Times New Roman" panose="02020603050405020304" pitchFamily="18" charset="0"/>
                <a:cs typeface="Times New Roman" panose="02020603050405020304" pitchFamily="18" charset="0"/>
              </a:rPr>
              <a:t> 3: “</a:t>
            </a:r>
            <a:r>
              <a:rPr lang="en-US" sz="2400" b="1" i="1" dirty="0" err="1">
                <a:latin typeface="Times New Roman" panose="02020603050405020304" pitchFamily="18" charset="0"/>
                <a:cs typeface="Times New Roman" panose="02020603050405020304" pitchFamily="18" charset="0"/>
              </a:rPr>
              <a:t>Dượng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Hương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Thư</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như</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một</a:t>
            </a:r>
            <a:r>
              <a:rPr lang="en-US" sz="2400" b="1" i="1" dirty="0">
                <a:latin typeface="Times New Roman" panose="02020603050405020304" pitchFamily="18" charset="0"/>
                <a:cs typeface="Times New Roman" panose="02020603050405020304" pitchFamily="18" charset="0"/>
              </a:rPr>
              <a:t> pho </a:t>
            </a:r>
            <a:r>
              <a:rPr lang="en-US" sz="2400" b="1" i="1" dirty="0" err="1">
                <a:latin typeface="Times New Roman" panose="02020603050405020304" pitchFamily="18" charset="0"/>
                <a:cs typeface="Times New Roman" panose="02020603050405020304" pitchFamily="18" charset="0"/>
              </a:rPr>
              <a:t>tượng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đồng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đúc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các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bắp</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thịt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cuồn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cuộn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hai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hàm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răng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cắn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chặt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quai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hàm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bạnh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ra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cặp</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mắt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nảy</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lửa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nhắc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đến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đặc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điểm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nào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của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nhân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vật</a:t>
            </a:r>
            <a:r>
              <a:rPr lang="en-US" sz="2400" b="1" i="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1943100" y="3477490"/>
            <a:ext cx="7131626" cy="13993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7" name="TextBox 6"/>
          <p:cNvSpPr txBox="1"/>
          <p:nvPr/>
        </p:nvSpPr>
        <p:spPr>
          <a:xfrm>
            <a:off x="2962002" y="3915535"/>
            <a:ext cx="5032467" cy="523220"/>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10" name="Picture 9">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a:fillRect/>
          </a:stretch>
        </p:blipFill>
        <p:spPr>
          <a:xfrm>
            <a:off x="9575075" y="0"/>
            <a:ext cx="1200151" cy="10252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943100" y="665016"/>
            <a:ext cx="7131626" cy="207818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5" name="TextBox 4"/>
          <p:cNvSpPr txBox="1"/>
          <p:nvPr/>
        </p:nvSpPr>
        <p:spPr>
          <a:xfrm>
            <a:off x="2098962" y="817955"/>
            <a:ext cx="6975763" cy="1569660"/>
          </a:xfrm>
          <a:prstGeom prst="rect">
            <a:avLst/>
          </a:prstGeom>
          <a:noFill/>
        </p:spPr>
        <p:txBody>
          <a:bodyPr wrap="square" rtlCol="0">
            <a:spAutoFit/>
          </a:bodyPr>
          <a:lstStyle/>
          <a:p>
            <a:r>
              <a:rPr lang="en-US" sz="2400" i="1" dirty="0" err="1">
                <a:latin typeface="Times New Roman" panose="02020603050405020304" pitchFamily="18" charset="0"/>
                <a:cs typeface="Times New Roman" panose="02020603050405020304" pitchFamily="18" charset="0"/>
              </a:rPr>
              <a:t>Câu</a:t>
            </a:r>
            <a:r>
              <a:rPr lang="en-US" sz="2400" i="1" dirty="0">
                <a:latin typeface="Times New Roman" panose="02020603050405020304" pitchFamily="18" charset="0"/>
                <a:cs typeface="Times New Roman" panose="02020603050405020304" pitchFamily="18" charset="0"/>
              </a:rPr>
              <a:t> 4: “</a:t>
            </a:r>
            <a:r>
              <a:rPr lang="en-US" sz="2400" i="1" dirty="0" err="1">
                <a:latin typeface="Times New Roman" panose="02020603050405020304" pitchFamily="18" charset="0"/>
                <a:cs typeface="Times New Roman" panose="02020603050405020304" pitchFamily="18" charset="0"/>
              </a:rPr>
              <a:t>Hằng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năm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cứ</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cuối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ngoài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rụng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nhiều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đám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bàng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tôi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nao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nức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kỉ</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niệm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mơn</a:t>
            </a:r>
            <a:r>
              <a:rPr lang="en-US" sz="2400" i="1" dirty="0">
                <a:latin typeface="Times New Roman" panose="02020603050405020304" pitchFamily="18" charset="0"/>
                <a:cs typeface="Times New Roman" panose="02020603050405020304" pitchFamily="18" charset="0"/>
              </a:rPr>
              <a:t> man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buổi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tựu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nhắc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đặc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điểm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vật</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1943100" y="3477490"/>
            <a:ext cx="5524500" cy="13993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7" name="TextBox 6"/>
          <p:cNvSpPr txBox="1"/>
          <p:nvPr/>
        </p:nvSpPr>
        <p:spPr>
          <a:xfrm>
            <a:off x="1943100" y="3864252"/>
            <a:ext cx="4509951"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Ý </a:t>
            </a:r>
            <a:r>
              <a:rPr lang="en-US" sz="2800" b="1" dirty="0" err="1">
                <a:latin typeface="Times New Roman" panose="02020603050405020304" pitchFamily="18" charset="0"/>
                <a:cs typeface="Times New Roman" panose="02020603050405020304" pitchFamily="18" charset="0"/>
              </a:rPr>
              <a:t>nghĩ</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10" name="Picture 9">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a:fillRect/>
          </a:stretch>
        </p:blipFill>
        <p:spPr>
          <a:xfrm>
            <a:off x="9601201" y="60903"/>
            <a:ext cx="1200151" cy="10252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p:cNvPicPr>
            <a:picLocks noChangeAspect="1"/>
          </p:cNvPicPr>
          <p:nvPr/>
        </p:nvPicPr>
        <p:blipFill>
          <a:blip r:embed="rId2"/>
          <a:stretch>
            <a:fillRect/>
          </a:stretch>
        </p:blipFill>
        <p:spPr>
          <a:xfrm>
            <a:off x="3127211" y="1120639"/>
            <a:ext cx="6009295" cy="4337093"/>
          </a:xfrm>
          <a:prstGeom prst="rect">
            <a:avLst/>
          </a:prstGeom>
        </p:spPr>
      </p:pic>
      <p:pic>
        <p:nvPicPr>
          <p:cNvPr id="21" name="图片 69"/>
          <p:cNvPicPr>
            <a:picLocks noChangeAspect="1"/>
          </p:cNvPicPr>
          <p:nvPr/>
        </p:nvPicPr>
        <p:blipFill>
          <a:blip r:embed="rId3">
            <a:clrChange>
              <a:clrFrom>
                <a:srgbClr val="FFFFFF"/>
              </a:clrFrom>
              <a:clrTo>
                <a:srgbClr val="FFFFFF">
                  <a:alpha val="0"/>
                </a:srgbClr>
              </a:clrTo>
            </a:clrChange>
          </a:blip>
          <a:stretch>
            <a:fillRect/>
          </a:stretch>
        </p:blipFill>
        <p:spPr>
          <a:xfrm>
            <a:off x="3377011" y="729637"/>
            <a:ext cx="1105092" cy="782004"/>
          </a:xfrm>
          <a:prstGeom prst="rect">
            <a:avLst/>
          </a:prstGeom>
        </p:spPr>
      </p:pic>
      <p:pic>
        <p:nvPicPr>
          <p:cNvPr id="25" name="图片 74"/>
          <p:cNvPicPr>
            <a:picLocks noChangeAspect="1"/>
          </p:cNvPicPr>
          <p:nvPr/>
        </p:nvPicPr>
        <p:blipFill>
          <a:blip r:embed="rId4">
            <a:clrChange>
              <a:clrFrom>
                <a:srgbClr val="FFFFFF"/>
              </a:clrFrom>
              <a:clrTo>
                <a:srgbClr val="FFFFFF">
                  <a:alpha val="0"/>
                </a:srgbClr>
              </a:clrTo>
            </a:clrChange>
          </a:blip>
          <a:stretch>
            <a:fillRect/>
          </a:stretch>
        </p:blipFill>
        <p:spPr>
          <a:xfrm>
            <a:off x="7567659" y="435461"/>
            <a:ext cx="1247331" cy="1621087"/>
          </a:xfrm>
          <a:prstGeom prst="rect">
            <a:avLst/>
          </a:prstGeom>
        </p:spPr>
      </p:pic>
      <p:pic>
        <p:nvPicPr>
          <p:cNvPr id="26" name="图片 75"/>
          <p:cNvPicPr>
            <a:picLocks noChangeAspect="1"/>
          </p:cNvPicPr>
          <p:nvPr/>
        </p:nvPicPr>
        <p:blipFill>
          <a:blip r:embed="rId3">
            <a:clrChange>
              <a:clrFrom>
                <a:srgbClr val="FFFFFF"/>
              </a:clrFrom>
              <a:clrTo>
                <a:srgbClr val="FFFFFF">
                  <a:alpha val="0"/>
                </a:srgbClr>
              </a:clrTo>
            </a:clrChange>
          </a:blip>
          <a:stretch>
            <a:fillRect/>
          </a:stretch>
        </p:blipFill>
        <p:spPr>
          <a:xfrm>
            <a:off x="4040902" y="5122100"/>
            <a:ext cx="1837722" cy="1300440"/>
          </a:xfrm>
          <a:prstGeom prst="rect">
            <a:avLst/>
          </a:prstGeom>
        </p:spPr>
      </p:pic>
      <p:sp>
        <p:nvSpPr>
          <p:cNvPr id="2" name="Rectangle 1"/>
          <p:cNvSpPr/>
          <p:nvPr/>
        </p:nvSpPr>
        <p:spPr>
          <a:xfrm>
            <a:off x="4474702" y="1711101"/>
            <a:ext cx="3657253" cy="267765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800" b="1" i="1" u="none" strike="noStrike" kern="1200" cap="none" spc="0" normalizeH="0" baseline="0" noProof="0"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XEM VIDEO VÀ</a:t>
            </a:r>
            <a:r>
              <a:rPr kumimoji="0" lang="en-US" sz="2800" b="1" i="1" u="none" strike="noStrike" kern="1200" cap="none" spc="0" normalizeH="0" noProof="0"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CHIA SẺ CẢM XÚC CỦA EM SAU KHI XEM VIDEO.</a:t>
            </a:r>
            <a:endParaRPr kumimoji="0" lang="en-US" sz="2400" b="1" i="0" u="none" strike="noStrike" kern="1200" cap="none" spc="0" normalizeH="0" baseline="0" noProof="0">
              <a:ln>
                <a:noFill/>
              </a:ln>
              <a:solidFill>
                <a:srgbClr val="002060"/>
              </a:solidFill>
              <a:effectLst/>
              <a:uLnTx/>
              <a:uFillTx/>
              <a:latin typeface=".VnTime" panose="020B7200000000000000"/>
              <a:ea typeface="Times New Roman" panose="02020603050405020304" pitchFamily="18" charset="0"/>
              <a:cs typeface="Times New Roman" panose="02020603050405020304" pitchFamily="18" charset="0"/>
            </a:endParaRPr>
          </a:p>
        </p:txBody>
      </p:sp>
      <p:pic>
        <p:nvPicPr>
          <p:cNvPr id="27"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spTree>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685109" y="665017"/>
            <a:ext cx="7389617" cy="1524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5" name="TextBox 4"/>
          <p:cNvSpPr txBox="1"/>
          <p:nvPr/>
        </p:nvSpPr>
        <p:spPr>
          <a:xfrm>
            <a:off x="1943100" y="755761"/>
            <a:ext cx="6913517" cy="1384995"/>
          </a:xfrm>
          <a:prstGeom prst="rect">
            <a:avLst/>
          </a:prstGeom>
          <a:noFill/>
        </p:spPr>
        <p:txBody>
          <a:bodyPr wrap="square" rtlCol="0">
            <a:spAutoFit/>
          </a:bodyPr>
          <a:lstStyle/>
          <a:p>
            <a:r>
              <a:rPr lang="en-US" sz="2800" i="1" dirty="0" err="1">
                <a:latin typeface="Times New Roman" panose="02020603050405020304" pitchFamily="18" charset="0"/>
                <a:cs typeface="Times New Roman" panose="02020603050405020304" pitchFamily="18" charset="0"/>
              </a:rPr>
              <a:t>Câu</a:t>
            </a:r>
            <a:r>
              <a:rPr lang="en-US" sz="2800" i="1" dirty="0">
                <a:latin typeface="Times New Roman" panose="02020603050405020304" pitchFamily="18" charset="0"/>
                <a:cs typeface="Times New Roman" panose="02020603050405020304" pitchFamily="18" charset="0"/>
              </a:rPr>
              <a:t> 5: </a:t>
            </a:r>
            <a:r>
              <a:rPr lang="en-US" sz="2800" i="1" dirty="0" err="1">
                <a:latin typeface="Times New Roman" panose="02020603050405020304" pitchFamily="18" charset="0"/>
                <a:cs typeface="Times New Roman" panose="02020603050405020304" pitchFamily="18" charset="0"/>
              </a:rPr>
              <a:t>Nhận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đinh</a:t>
            </a:r>
            <a:r>
              <a:rPr lang="en-US" sz="2800" i="1" dirty="0">
                <a:latin typeface="Times New Roman" panose="02020603050405020304" pitchFamily="18" charset="0"/>
                <a:cs typeface="Times New Roman" panose="02020603050405020304" pitchFamily="18" charset="0"/>
              </a:rPr>
              <a:t>: </a:t>
            </a:r>
            <a:r>
              <a:rPr lang="en-US" sz="2800" i="1" dirty="0" smtClean="0">
                <a:latin typeface="Times New Roman" panose="02020603050405020304" pitchFamily="18" charset="0"/>
                <a:cs typeface="Times New Roman" panose="02020603050405020304" pitchFamily="18" charset="0"/>
              </a:rPr>
              <a:t>“</a:t>
            </a:r>
            <a:r>
              <a:rPr lang="en-US" sz="2800" i="1" dirty="0" err="1" smtClean="0">
                <a:latin typeface="Times New Roman" panose="02020603050405020304" pitchFamily="18" charset="0"/>
                <a:cs typeface="Times New Roman" panose="02020603050405020304" pitchFamily="18" charset="0"/>
              </a:rPr>
              <a:t>Hành</a:t>
            </a:r>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hành</a:t>
            </a:r>
            <a:r>
              <a:rPr lang="en-US" sz="2800" i="1" dirty="0">
                <a:latin typeface="Times New Roman" panose="02020603050405020304" pitchFamily="18" charset="0"/>
                <a:cs typeface="Times New Roman" panose="02020603050405020304" pitchFamily="18" charset="0"/>
              </a:rPr>
              <a:t> vi, </a:t>
            </a:r>
            <a:r>
              <a:rPr lang="en-US" sz="2800" i="1" dirty="0" err="1">
                <a:latin typeface="Times New Roman" panose="02020603050405020304" pitchFamily="18" charset="0"/>
                <a:cs typeface="Times New Roman" panose="02020603050405020304" pitchFamily="18" charset="0"/>
              </a:rPr>
              <a:t>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đúng</a:t>
            </a:r>
            <a:r>
              <a:rPr lang="en-US" sz="2800" i="1" dirty="0">
                <a:latin typeface="Times New Roman" panose="02020603050405020304" pitchFamily="18" charset="0"/>
                <a:cs typeface="Times New Roman" panose="02020603050405020304" pitchFamily="18" charset="0"/>
              </a:rPr>
              <a:t> hay </a:t>
            </a:r>
            <a:r>
              <a:rPr lang="en-US" sz="2800" i="1" dirty="0" err="1">
                <a:latin typeface="Times New Roman" panose="02020603050405020304" pitchFamily="18" charset="0"/>
                <a:cs typeface="Times New Roman" panose="02020603050405020304" pitchFamily="18" charset="0"/>
              </a:rPr>
              <a:t>sai</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1943100" y="3477490"/>
            <a:ext cx="5524500" cy="13993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7" name="TextBox 6"/>
          <p:cNvSpPr txBox="1"/>
          <p:nvPr/>
        </p:nvSpPr>
        <p:spPr>
          <a:xfrm>
            <a:off x="1943100" y="3864252"/>
            <a:ext cx="5715000"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Đúng</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10" name="Picture 9">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a:fillRect/>
          </a:stretch>
        </p:blipFill>
        <p:spPr>
          <a:xfrm>
            <a:off x="9601200" y="1"/>
            <a:ext cx="1200151" cy="10252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825336" y="139987"/>
            <a:ext cx="7932618" cy="183250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5" name="TextBox 4"/>
          <p:cNvSpPr txBox="1"/>
          <p:nvPr/>
        </p:nvSpPr>
        <p:spPr>
          <a:xfrm>
            <a:off x="2057398" y="161103"/>
            <a:ext cx="7452361" cy="1292662"/>
          </a:xfrm>
          <a:prstGeom prst="rect">
            <a:avLst/>
          </a:prstGeom>
          <a:noFill/>
        </p:spPr>
        <p:txBody>
          <a:bodyPr wrap="square" rtlCol="0">
            <a:spAutoFit/>
          </a:bodyPr>
          <a:lstStyle/>
          <a:p>
            <a:r>
              <a:rPr lang="en-US" sz="2600" i="1" dirty="0" err="1">
                <a:latin typeface="Times New Roman" panose="02020603050405020304" pitchFamily="18" charset="0"/>
                <a:cs typeface="Times New Roman" panose="02020603050405020304" pitchFamily="18" charset="0"/>
              </a:rPr>
              <a:t>Câu</a:t>
            </a:r>
            <a:r>
              <a:rPr lang="en-US" sz="2600" i="1" dirty="0">
                <a:latin typeface="Times New Roman" panose="02020603050405020304" pitchFamily="18" charset="0"/>
                <a:cs typeface="Times New Roman" panose="02020603050405020304" pitchFamily="18" charset="0"/>
              </a:rPr>
              <a:t> 6: </a:t>
            </a:r>
            <a:r>
              <a:rPr lang="en-US" sz="2600" i="1" dirty="0" err="1">
                <a:latin typeface="Times New Roman" panose="02020603050405020304" pitchFamily="18" charset="0"/>
                <a:cs typeface="Times New Roman" panose="02020603050405020304" pitchFamily="18" charset="0"/>
              </a:rPr>
              <a:t>Câu</a:t>
            </a:r>
            <a:r>
              <a:rPr lang="en-US" sz="2600" i="1" dirty="0">
                <a:latin typeface="Times New Roman" panose="02020603050405020304" pitchFamily="18" charset="0"/>
                <a:cs typeface="Times New Roman" panose="02020603050405020304" pitchFamily="18" charset="0"/>
              </a:rPr>
              <a:t> “- A </a:t>
            </a:r>
            <a:r>
              <a:rPr lang="en-US" sz="2600" i="1" dirty="0" err="1">
                <a:latin typeface="Times New Roman" panose="02020603050405020304" pitchFamily="18" charset="0"/>
                <a:cs typeface="Times New Roman" panose="02020603050405020304" pitchFamily="18" charset="0"/>
              </a:rPr>
              <a:t>Cổ</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hả</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Lớn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tướng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rồi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nhỉ</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Bố</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cháu</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có</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gửi</a:t>
            </a:r>
            <a:r>
              <a:rPr lang="en-US" sz="2600" i="1" dirty="0">
                <a:latin typeface="Times New Roman" panose="02020603050405020304" pitchFamily="18" charset="0"/>
                <a:cs typeface="Times New Roman" panose="02020603050405020304" pitchFamily="18" charset="0"/>
              </a:rPr>
              <a:t> pin </a:t>
            </a:r>
            <a:r>
              <a:rPr lang="en-US" sz="2600" i="1" dirty="0" err="1">
                <a:latin typeface="Times New Roman" panose="02020603050405020304" pitchFamily="18" charset="0"/>
                <a:cs typeface="Times New Roman" panose="02020603050405020304" pitchFamily="18" charset="0"/>
              </a:rPr>
              <a:t>đài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lên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cho</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ông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không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Chỉ</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yếu</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tố</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nào</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của</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truyện</a:t>
            </a:r>
            <a:r>
              <a:rPr lang="en-US" sz="2600" i="1"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4810991" y="2782655"/>
            <a:ext cx="5524500" cy="13993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7" name="TextBox 6"/>
          <p:cNvSpPr txBox="1"/>
          <p:nvPr/>
        </p:nvSpPr>
        <p:spPr>
          <a:xfrm>
            <a:off x="4851689" y="3189924"/>
            <a:ext cx="5573857"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Ngôn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10" name="Picture 9">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a:fillRect/>
          </a:stretch>
        </p:blipFill>
        <p:spPr>
          <a:xfrm>
            <a:off x="9601201" y="60903"/>
            <a:ext cx="1200151" cy="10252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84217" y="434672"/>
            <a:ext cx="8856617" cy="1524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5" name="TextBox 4"/>
          <p:cNvSpPr txBox="1"/>
          <p:nvPr/>
        </p:nvSpPr>
        <p:spPr>
          <a:xfrm>
            <a:off x="1444037" y="598336"/>
            <a:ext cx="8434748" cy="954107"/>
          </a:xfrm>
          <a:prstGeom prst="rect">
            <a:avLst/>
          </a:prstGeom>
          <a:noFill/>
        </p:spPr>
        <p:txBody>
          <a:bodyPr wrap="square" rtlCol="0">
            <a:spAutoFit/>
          </a:bodyPr>
          <a:lstStyle/>
          <a:p>
            <a:r>
              <a:rPr lang="en-US" sz="2800" i="1" dirty="0" err="1">
                <a:latin typeface="Times New Roman" panose="02020603050405020304" pitchFamily="18" charset="0"/>
                <a:cs typeface="Times New Roman" panose="02020603050405020304" pitchFamily="18" charset="0"/>
              </a:rPr>
              <a:t>Câu</a:t>
            </a:r>
            <a:r>
              <a:rPr lang="en-US" sz="2800" i="1" dirty="0">
                <a:latin typeface="Times New Roman" panose="02020603050405020304" pitchFamily="18" charset="0"/>
                <a:cs typeface="Times New Roman" panose="02020603050405020304" pitchFamily="18" charset="0"/>
              </a:rPr>
              <a:t> 7: </a:t>
            </a:r>
            <a:r>
              <a:rPr lang="en-US" sz="2800" i="1" dirty="0" err="1">
                <a:latin typeface="Times New Roman" panose="02020603050405020304" pitchFamily="18" charset="0"/>
                <a:cs typeface="Times New Roman" panose="02020603050405020304" pitchFamily="18" charset="0"/>
              </a:rPr>
              <a:t>Điền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còn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thiếu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chỗ</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xúc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suy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vật</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1943100" y="3477490"/>
            <a:ext cx="5524500" cy="13993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7" name="TextBox 6"/>
          <p:cNvSpPr txBox="1"/>
          <p:nvPr/>
        </p:nvSpPr>
        <p:spPr>
          <a:xfrm>
            <a:off x="1943100" y="3864252"/>
            <a:ext cx="5715000"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Ý </a:t>
            </a:r>
            <a:r>
              <a:rPr lang="en-US" sz="2800" b="1" dirty="0" err="1">
                <a:latin typeface="Times New Roman" panose="02020603050405020304" pitchFamily="18" charset="0"/>
                <a:cs typeface="Times New Roman" panose="02020603050405020304" pitchFamily="18" charset="0"/>
              </a:rPr>
              <a:t>nghĩ</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8" name="Picture 7">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a:fillRect/>
          </a:stretch>
        </p:blipFill>
        <p:spPr>
          <a:xfrm>
            <a:off x="9372600" y="0"/>
            <a:ext cx="1400834" cy="11966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56754" y="0"/>
            <a:ext cx="8917972" cy="218901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5" name="TextBox 4"/>
          <p:cNvSpPr txBox="1"/>
          <p:nvPr/>
        </p:nvSpPr>
        <p:spPr>
          <a:xfrm>
            <a:off x="246364" y="0"/>
            <a:ext cx="8917972" cy="1815882"/>
          </a:xfrm>
          <a:prstGeom prst="rect">
            <a:avLst/>
          </a:prstGeom>
          <a:noFill/>
        </p:spPr>
        <p:txBody>
          <a:bodyPr wrap="square" rtlCol="0">
            <a:spAutoFit/>
          </a:bodyPr>
          <a:lstStyle/>
          <a:p>
            <a:r>
              <a:rPr lang="en-US" sz="2800" i="1" dirty="0" err="1">
                <a:latin typeface="Times New Roman" panose="02020603050405020304" pitchFamily="18" charset="0"/>
                <a:cs typeface="Times New Roman" panose="02020603050405020304" pitchFamily="18" charset="0"/>
              </a:rPr>
              <a:t>Câu</a:t>
            </a:r>
            <a:r>
              <a:rPr lang="en-US" sz="2800" i="1" dirty="0">
                <a:latin typeface="Times New Roman" panose="02020603050405020304" pitchFamily="18" charset="0"/>
                <a:cs typeface="Times New Roman" panose="02020603050405020304" pitchFamily="18" charset="0"/>
              </a:rPr>
              <a:t> 8: “</a:t>
            </a:r>
            <a:r>
              <a:rPr lang="en-US" sz="2800" i="1" dirty="0" err="1">
                <a:latin typeface="Times New Roman" panose="02020603050405020304" pitchFamily="18" charset="0"/>
                <a:cs typeface="Times New Roman" panose="02020603050405020304" pitchFamily="18" charset="0"/>
              </a:rPr>
              <a:t>Ngôn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nói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mặt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thức</a:t>
            </a:r>
            <a:r>
              <a:rPr lang="en-US" sz="2800" i="1" dirty="0">
                <a:latin typeface="Times New Roman" panose="02020603050405020304" pitchFamily="18" charset="0"/>
                <a:cs typeface="Times New Roman" panose="02020603050405020304" pitchFamily="18" charset="0"/>
              </a:rPr>
              <a:t> qua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dấu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nói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đặt</a:t>
            </a:r>
            <a:r>
              <a:rPr lang="en-US" sz="2800" i="1" dirty="0">
                <a:latin typeface="Times New Roman" panose="02020603050405020304" pitchFamily="18" charset="0"/>
                <a:cs typeface="Times New Roman" panose="02020603050405020304" pitchFamily="18" charset="0"/>
              </a:rPr>
              <a:t> ở </a:t>
            </a:r>
            <a:r>
              <a:rPr lang="en-US" sz="2800" i="1" dirty="0" err="1">
                <a:latin typeface="Times New Roman" panose="02020603050405020304" pitchFamily="18" charset="0"/>
                <a:cs typeface="Times New Roman" panose="02020603050405020304" pitchFamily="18" charset="0"/>
              </a:rPr>
              <a:t>dòng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riêng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gạch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đầu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dòng</a:t>
            </a:r>
            <a:r>
              <a:rPr lang="en-US" sz="2800" i="1" dirty="0">
                <a:latin typeface="Times New Roman" panose="02020603050405020304" pitchFamily="18" charset="0"/>
                <a:cs typeface="Times New Roman" panose="02020603050405020304" pitchFamily="18" charset="0"/>
              </a:rPr>
              <a:t> ở </a:t>
            </a:r>
            <a:r>
              <a:rPr lang="en-US" sz="2800" i="1" dirty="0" err="1">
                <a:latin typeface="Times New Roman" panose="02020603050405020304" pitchFamily="18" charset="0"/>
                <a:cs typeface="Times New Roman" panose="02020603050405020304" pitchFamily="18" charset="0"/>
              </a:rPr>
              <a:t>đầu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câu</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đúng</a:t>
            </a:r>
            <a:r>
              <a:rPr lang="en-US" sz="2800" i="1" dirty="0">
                <a:latin typeface="Times New Roman" panose="02020603050405020304" pitchFamily="18" charset="0"/>
                <a:cs typeface="Times New Roman" panose="02020603050405020304" pitchFamily="18" charset="0"/>
              </a:rPr>
              <a:t> hay </a:t>
            </a:r>
            <a:r>
              <a:rPr lang="en-US" sz="2800" i="1" dirty="0" err="1">
                <a:latin typeface="Times New Roman" panose="02020603050405020304" pitchFamily="18" charset="0"/>
                <a:cs typeface="Times New Roman" panose="02020603050405020304" pitchFamily="18" charset="0"/>
              </a:rPr>
              <a:t>sai</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1943100" y="3477490"/>
            <a:ext cx="5524500" cy="13993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7" name="TextBox 6"/>
          <p:cNvSpPr txBox="1"/>
          <p:nvPr/>
        </p:nvSpPr>
        <p:spPr>
          <a:xfrm>
            <a:off x="1943100" y="3864252"/>
            <a:ext cx="5715000"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Đúng</a:t>
            </a:r>
            <a:r>
              <a:rPr lang="en-US" sz="2800" b="1" dirty="0">
                <a:latin typeface="Times New Roman" panose="02020603050405020304" pitchFamily="18" charset="0"/>
                <a:cs typeface="Times New Roman" panose="02020603050405020304" pitchFamily="18" charset="0"/>
              </a:rPr>
              <a:t> </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10" name="Picture 9">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a:fillRect/>
          </a:stretch>
        </p:blipFill>
        <p:spPr>
          <a:xfrm>
            <a:off x="9601201" y="60903"/>
            <a:ext cx="1200151" cy="10252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207325" y="665017"/>
            <a:ext cx="7909165" cy="1524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5" name="TextBox 4"/>
          <p:cNvSpPr txBox="1"/>
          <p:nvPr/>
        </p:nvSpPr>
        <p:spPr>
          <a:xfrm>
            <a:off x="3452452" y="733947"/>
            <a:ext cx="6370818" cy="954107"/>
          </a:xfrm>
          <a:prstGeom prst="rect">
            <a:avLst/>
          </a:prstGeom>
          <a:noFill/>
        </p:spPr>
        <p:txBody>
          <a:bodyPr wrap="square" rtlCol="0">
            <a:spAutoFit/>
          </a:bodyPr>
          <a:lstStyle/>
          <a:p>
            <a:r>
              <a:rPr lang="en-US" sz="2800" i="1" dirty="0" err="1">
                <a:latin typeface="Times New Roman" panose="02020603050405020304" pitchFamily="18" charset="0"/>
                <a:cs typeface="Times New Roman" panose="02020603050405020304" pitchFamily="18" charset="0"/>
              </a:rPr>
              <a:t>Câu</a:t>
            </a:r>
            <a:r>
              <a:rPr lang="en-US" sz="2800" i="1" dirty="0">
                <a:latin typeface="Times New Roman" panose="02020603050405020304" pitchFamily="18" charset="0"/>
                <a:cs typeface="Times New Roman" panose="02020603050405020304" pitchFamily="18" charset="0"/>
              </a:rPr>
              <a:t> 9: </a:t>
            </a:r>
            <a:r>
              <a:rPr lang="en-US" sz="2800" i="1" dirty="0" err="1">
                <a:latin typeface="Times New Roman" panose="02020603050405020304" pitchFamily="18" charset="0"/>
                <a:cs typeface="Times New Roman" panose="02020603050405020304" pitchFamily="18" charset="0"/>
              </a:rPr>
              <a:t>Khi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tìm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hiểu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truyện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chú</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yếu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1943099" y="3477490"/>
            <a:ext cx="5959929" cy="13993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7" name="TextBox 6"/>
          <p:cNvSpPr txBox="1"/>
          <p:nvPr/>
        </p:nvSpPr>
        <p:spPr>
          <a:xfrm>
            <a:off x="1943100" y="3864252"/>
            <a:ext cx="5554980" cy="954107"/>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nghĩ</a:t>
            </a:r>
            <a:r>
              <a:rPr lang="en-US" sz="2800" b="1" dirty="0">
                <a:latin typeface="Times New Roman" panose="02020603050405020304" pitchFamily="18" charset="0"/>
                <a:cs typeface="Times New Roman" panose="02020603050405020304" pitchFamily="18" charset="0"/>
              </a:rPr>
              <a:t>…</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a:fillRect/>
          </a:stretch>
        </p:blipFill>
        <p:spPr>
          <a:xfrm>
            <a:off x="1524000" y="1584600"/>
            <a:ext cx="2400300" cy="2050473"/>
          </a:xfrm>
          <a:prstGeom prst="rect">
            <a:avLst/>
          </a:prstGeom>
        </p:spPr>
      </p:pic>
      <p:pic>
        <p:nvPicPr>
          <p:cNvPr id="10" name="Picture 9">
            <a:hlinkClick r:id="rId4" action="ppaction://hlinksldjump"/>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a:fillRect/>
          </a:stretch>
        </p:blipFill>
        <p:spPr>
          <a:xfrm>
            <a:off x="9601201" y="60903"/>
            <a:ext cx="1200151" cy="10252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0" r="-10000"/>
          </a:stretch>
        </a:blipFill>
        <a:effectLst/>
      </p:bgPr>
    </p:bg>
    <p:spTree>
      <p:nvGrpSpPr>
        <p:cNvPr id="1" name=""/>
        <p:cNvGrpSpPr/>
        <p:nvPr/>
      </p:nvGrpSpPr>
      <p:grpSpPr>
        <a:xfrm>
          <a:off x="0" y="0"/>
          <a:ext cx="0" cy="0"/>
          <a:chOff x="0" y="0"/>
          <a:chExt cx="0" cy="0"/>
        </a:xfrm>
      </p:grpSpPr>
      <p:sp>
        <p:nvSpPr>
          <p:cNvPr id="4" name="Rounded Rectangle 3"/>
          <p:cNvSpPr/>
          <p:nvPr/>
        </p:nvSpPr>
        <p:spPr>
          <a:xfrm>
            <a:off x="3207326" y="665017"/>
            <a:ext cx="7948354" cy="1524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5" name="TextBox 4"/>
          <p:cNvSpPr txBox="1"/>
          <p:nvPr/>
        </p:nvSpPr>
        <p:spPr>
          <a:xfrm>
            <a:off x="3356264" y="787077"/>
            <a:ext cx="7445088" cy="523220"/>
          </a:xfrm>
          <a:prstGeom prst="rect">
            <a:avLst/>
          </a:prstGeom>
          <a:noFill/>
        </p:spPr>
        <p:txBody>
          <a:bodyPr wrap="square" rtlCol="0">
            <a:spAutoFit/>
          </a:bodyPr>
          <a:lstStyle/>
          <a:p>
            <a:r>
              <a:rPr lang="en-US" sz="2800" i="1" dirty="0" err="1">
                <a:latin typeface="Times New Roman" panose="02020603050405020304" pitchFamily="18" charset="0"/>
                <a:cs typeface="Times New Roman" panose="02020603050405020304" pitchFamily="18" charset="0"/>
              </a:rPr>
              <a:t>Câu</a:t>
            </a:r>
            <a:r>
              <a:rPr lang="en-US" sz="2800" i="1" dirty="0">
                <a:latin typeface="Times New Roman" panose="02020603050405020304" pitchFamily="18" charset="0"/>
                <a:cs typeface="Times New Roman" panose="02020603050405020304" pitchFamily="18" charset="0"/>
              </a:rPr>
              <a:t> 10: </a:t>
            </a:r>
            <a:r>
              <a:rPr lang="en-US" sz="2800" i="1" dirty="0" err="1">
                <a:latin typeface="Times New Roman" panose="02020603050405020304" pitchFamily="18" charset="0"/>
                <a:cs typeface="Times New Roman" panose="02020603050405020304" pitchFamily="18" charset="0"/>
              </a:rPr>
              <a:t>Chủ</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đề</a:t>
            </a:r>
            <a:r>
              <a:rPr lang="en-US" sz="2800" i="1" dirty="0">
                <a:latin typeface="Times New Roman" panose="02020603050405020304" pitchFamily="18" charset="0"/>
                <a:cs typeface="Times New Roman" panose="02020603050405020304" pitchFamily="18" charset="0"/>
              </a:rPr>
              <a:t> 6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1943100" y="3477490"/>
            <a:ext cx="5524500" cy="13993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7" name="TextBox 6"/>
          <p:cNvSpPr txBox="1"/>
          <p:nvPr/>
        </p:nvSpPr>
        <p:spPr>
          <a:xfrm>
            <a:off x="1655717" y="3789519"/>
            <a:ext cx="5715000"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thần</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a:fillRect/>
          </a:stretch>
        </p:blipFill>
        <p:spPr>
          <a:xfrm>
            <a:off x="1524000" y="1584600"/>
            <a:ext cx="2400300" cy="2050473"/>
          </a:xfrm>
          <a:prstGeom prst="rect">
            <a:avLst/>
          </a:prstGeom>
        </p:spPr>
      </p:pic>
      <p:pic>
        <p:nvPicPr>
          <p:cNvPr id="10" name="Picture 9">
            <a:hlinkClick r:id="rId4" action="ppaction://hlinksldjump"/>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a:fillRect/>
          </a:stretch>
        </p:blipFill>
        <p:spPr>
          <a:xfrm>
            <a:off x="9601201" y="60903"/>
            <a:ext cx="1200151" cy="10252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nvGrpSpPr>
          <p:cNvPr id="24" name="组合 23"/>
          <p:cNvGrpSpPr/>
          <p:nvPr/>
        </p:nvGrpSpPr>
        <p:grpSpPr>
          <a:xfrm>
            <a:off x="3297693" y="-487254"/>
            <a:ext cx="5809496" cy="5760000"/>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1"/>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2" cstate="print">
              <a:extLst>
                <a:ext uri="{BEBA8EAE-BF5A-486C-A8C5-ECC9F3942E4B}">
                  <a14:imgProps xmlns:a14="http://schemas.microsoft.com/office/drawing/2010/main">
                    <a14:imgLayer r:embed="rId3">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8" name="文本框 17"/>
          <p:cNvSpPr txBox="1"/>
          <p:nvPr/>
        </p:nvSpPr>
        <p:spPr>
          <a:xfrm>
            <a:off x="3651282" y="2190882"/>
            <a:ext cx="53151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1" i="0" u="none" strike="noStrike" kern="1200" cap="none" spc="0" normalizeH="0" baseline="0" noProof="0" smtClean="0">
                <a:ln>
                  <a:noFill/>
                </a:ln>
                <a:solidFill>
                  <a:srgbClr val="865B3E"/>
                </a:solidFill>
                <a:effectLst/>
                <a:uLnTx/>
                <a:uFillTx/>
                <a:latin typeface="Times New Roman" panose="02020603050405020304" pitchFamily="18" charset="0"/>
                <a:ea typeface="黑体"/>
                <a:cs typeface="Times New Roman" panose="02020603050405020304" pitchFamily="18" charset="0"/>
              </a:rPr>
              <a:t>VẬN DỤNG</a:t>
            </a:r>
            <a:endParaRPr kumimoji="0" lang="zh-CN" altLang="en-US" sz="7200" b="1" i="0" u="none" strike="noStrike" kern="1200" cap="none" spc="0" normalizeH="0" baseline="0" noProof="0" dirty="0">
              <a:ln>
                <a:noFill/>
              </a:ln>
              <a:solidFill>
                <a:srgbClr val="865B3E"/>
              </a:solidFill>
              <a:effectLst/>
              <a:uLnTx/>
              <a:uFillTx/>
              <a:latin typeface="Times New Roman" panose="02020603050405020304" pitchFamily="18" charset="0"/>
              <a:ea typeface="黑体"/>
              <a:cs typeface="Times New Roman" panose="02020603050405020304" pitchFamily="18" charset="0"/>
            </a:endParaRPr>
          </a:p>
        </p:txBody>
      </p:sp>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26" presetClass="emph" presetSubtype="0" repeatCount="indefinite" fill="hold" grpId="1" nodeType="withEffect">
                                  <p:stCondLst>
                                    <p:cond delay="0"/>
                                  </p:stCondLst>
                                  <p:endCondLst>
                                    <p:cond evt="onNext" delay="0">
                                      <p:tgtEl>
                                        <p:sldTgt/>
                                      </p:tgtEl>
                                    </p:cond>
                                  </p:endCondLst>
                                  <p:childTnLst>
                                    <p:animEffect transition="out" filter="fade">
                                      <p:cBhvr>
                                        <p:cTn id="11" dur="1000" tmFilter="0, 0; .2, .5; .8, .5; 1, 0"/>
                                        <p:tgtEl>
                                          <p:spTgt spid="22"/>
                                        </p:tgtEl>
                                      </p:cBhvr>
                                    </p:animEffect>
                                    <p:animScale>
                                      <p:cBhvr>
                                        <p:cTn id="12" dur="50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p:cNvPicPr>
            <a:picLocks noChangeAspect="1"/>
          </p:cNvPicPr>
          <p:nvPr/>
        </p:nvPicPr>
        <p:blipFill>
          <a:blip r:embed="rId2"/>
          <a:stretch>
            <a:fillRect/>
          </a:stretch>
        </p:blipFill>
        <p:spPr>
          <a:xfrm>
            <a:off x="1387528" y="1260453"/>
            <a:ext cx="9416944" cy="4337093"/>
          </a:xfrm>
          <a:prstGeom prst="rect">
            <a:avLst/>
          </a:prstGeom>
        </p:spPr>
      </p:pic>
      <p:pic>
        <p:nvPicPr>
          <p:cNvPr id="21" name="图片 69"/>
          <p:cNvPicPr>
            <a:picLocks noChangeAspect="1"/>
          </p:cNvPicPr>
          <p:nvPr/>
        </p:nvPicPr>
        <p:blipFill>
          <a:blip r:embed="rId3">
            <a:clrChange>
              <a:clrFrom>
                <a:srgbClr val="FFFFFF"/>
              </a:clrFrom>
              <a:clrTo>
                <a:srgbClr val="FFFFFF">
                  <a:alpha val="0"/>
                </a:srgbClr>
              </a:clrTo>
            </a:clrChange>
          </a:blip>
          <a:stretch>
            <a:fillRect/>
          </a:stretch>
        </p:blipFill>
        <p:spPr>
          <a:xfrm>
            <a:off x="3377011" y="729637"/>
            <a:ext cx="1105092" cy="782004"/>
          </a:xfrm>
          <a:prstGeom prst="rect">
            <a:avLst/>
          </a:prstGeom>
        </p:spPr>
      </p:pic>
      <p:pic>
        <p:nvPicPr>
          <p:cNvPr id="25" name="图片 74"/>
          <p:cNvPicPr>
            <a:picLocks noChangeAspect="1"/>
          </p:cNvPicPr>
          <p:nvPr/>
        </p:nvPicPr>
        <p:blipFill>
          <a:blip r:embed="rId4">
            <a:clrChange>
              <a:clrFrom>
                <a:srgbClr val="FFFFFF"/>
              </a:clrFrom>
              <a:clrTo>
                <a:srgbClr val="FFFFFF">
                  <a:alpha val="0"/>
                </a:srgbClr>
              </a:clrTo>
            </a:clrChange>
          </a:blip>
          <a:stretch>
            <a:fillRect/>
          </a:stretch>
        </p:blipFill>
        <p:spPr>
          <a:xfrm>
            <a:off x="7567659" y="435461"/>
            <a:ext cx="1247331" cy="1621087"/>
          </a:xfrm>
          <a:prstGeom prst="rect">
            <a:avLst/>
          </a:prstGeom>
        </p:spPr>
      </p:pic>
      <p:pic>
        <p:nvPicPr>
          <p:cNvPr id="26" name="图片 75"/>
          <p:cNvPicPr>
            <a:picLocks noChangeAspect="1"/>
          </p:cNvPicPr>
          <p:nvPr/>
        </p:nvPicPr>
        <p:blipFill>
          <a:blip r:embed="rId3">
            <a:clrChange>
              <a:clrFrom>
                <a:srgbClr val="FFFFFF"/>
              </a:clrFrom>
              <a:clrTo>
                <a:srgbClr val="FFFFFF">
                  <a:alpha val="0"/>
                </a:srgbClr>
              </a:clrTo>
            </a:clrChange>
          </a:blip>
          <a:stretch>
            <a:fillRect/>
          </a:stretch>
        </p:blipFill>
        <p:spPr>
          <a:xfrm>
            <a:off x="4040902" y="5122100"/>
            <a:ext cx="1837722" cy="1300440"/>
          </a:xfrm>
          <a:prstGeom prst="rect">
            <a:avLst/>
          </a:prstGeom>
        </p:spPr>
      </p:pic>
      <p:sp>
        <p:nvSpPr>
          <p:cNvPr id="2" name="Rectangle 1"/>
          <p:cNvSpPr/>
          <p:nvPr/>
        </p:nvSpPr>
        <p:spPr>
          <a:xfrm>
            <a:off x="2647896" y="2171677"/>
            <a:ext cx="7372778" cy="206210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1"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rPr>
              <a:t>Phương pháp “Làm thẻ thông tin” đã được giới thiệu ở bài “Hòa nhập vào môi trường mới”. Em hãy làm thẻ thông tin ghi lại các yếu tố của truyện. </a:t>
            </a:r>
            <a:endPar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7"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rot="20219771">
            <a:off x="1844119" y="315391"/>
            <a:ext cx="7840136" cy="1579001"/>
          </a:xfrm>
          <a:prstGeom prst="rect">
            <a:avLst/>
          </a:prstGeom>
        </p:spPr>
      </p:pic>
      <p:pic>
        <p:nvPicPr>
          <p:cNvPr id="3" name="Picture 2"/>
          <p:cNvPicPr>
            <a:picLocks noChangeAspect="1"/>
          </p:cNvPicPr>
          <p:nvPr/>
        </p:nvPicPr>
        <p:blipFill>
          <a:blip r:embed="rId2"/>
          <a:stretch>
            <a:fillRect/>
          </a:stretch>
        </p:blipFill>
        <p:spPr>
          <a:xfrm>
            <a:off x="2079396" y="1522277"/>
            <a:ext cx="7840136" cy="1572904"/>
          </a:xfrm>
          <a:prstGeom prst="rect">
            <a:avLst/>
          </a:prstGeom>
        </p:spPr>
      </p:pic>
      <p:pic>
        <p:nvPicPr>
          <p:cNvPr id="4" name="Picture 3"/>
          <p:cNvPicPr>
            <a:picLocks noChangeAspect="1"/>
          </p:cNvPicPr>
          <p:nvPr/>
        </p:nvPicPr>
        <p:blipFill>
          <a:blip r:embed="rId3"/>
          <a:stretch>
            <a:fillRect/>
          </a:stretch>
        </p:blipFill>
        <p:spPr>
          <a:xfrm rot="1185697">
            <a:off x="1914204" y="2577090"/>
            <a:ext cx="7840136" cy="1572904"/>
          </a:xfrm>
          <a:prstGeom prst="rect">
            <a:avLst/>
          </a:prstGeom>
        </p:spPr>
      </p:pic>
      <p:pic>
        <p:nvPicPr>
          <p:cNvPr id="5" name="Picture 4"/>
          <p:cNvPicPr>
            <a:picLocks noChangeAspect="1"/>
          </p:cNvPicPr>
          <p:nvPr/>
        </p:nvPicPr>
        <p:blipFill>
          <a:blip r:embed="rId4"/>
          <a:stretch>
            <a:fillRect/>
          </a:stretch>
        </p:blipFill>
        <p:spPr>
          <a:xfrm rot="3078617">
            <a:off x="993932" y="3868690"/>
            <a:ext cx="7840136" cy="1579001"/>
          </a:xfrm>
          <a:prstGeom prst="rect">
            <a:avLst/>
          </a:prstGeom>
        </p:spPr>
      </p:pic>
      <p:pic>
        <p:nvPicPr>
          <p:cNvPr id="6" name="Picture 5"/>
          <p:cNvPicPr>
            <a:picLocks noChangeAspect="1"/>
          </p:cNvPicPr>
          <p:nvPr/>
        </p:nvPicPr>
        <p:blipFill>
          <a:blip r:embed="rId5"/>
          <a:stretch>
            <a:fillRect/>
          </a:stretch>
        </p:blipFill>
        <p:spPr>
          <a:xfrm rot="4265672">
            <a:off x="149417" y="4295654"/>
            <a:ext cx="7676998" cy="1546145"/>
          </a:xfrm>
          <a:prstGeom prst="rect">
            <a:avLst/>
          </a:prstGeom>
        </p:spPr>
      </p:pic>
      <p:pic>
        <p:nvPicPr>
          <p:cNvPr id="7" name="Picture 6"/>
          <p:cNvPicPr>
            <a:picLocks noChangeAspect="1"/>
          </p:cNvPicPr>
          <p:nvPr/>
        </p:nvPicPr>
        <p:blipFill>
          <a:blip r:embed="rId6"/>
          <a:stretch>
            <a:fillRect/>
          </a:stretch>
        </p:blipFill>
        <p:spPr>
          <a:xfrm rot="5620378">
            <a:off x="-1135283" y="4473758"/>
            <a:ext cx="7834039" cy="1566808"/>
          </a:xfrm>
          <a:prstGeom prst="rect">
            <a:avLst/>
          </a:prstGeom>
        </p:spPr>
      </p:pic>
      <p:sp>
        <p:nvSpPr>
          <p:cNvPr id="8" name="Rectangle 7"/>
          <p:cNvSpPr/>
          <p:nvPr/>
        </p:nvSpPr>
        <p:spPr>
          <a:xfrm rot="5400000">
            <a:off x="2005465" y="3382955"/>
            <a:ext cx="155254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Truyện</a:t>
            </a:r>
            <a:endParaRPr kumimoji="0" lang="en-US" sz="3600" b="1" i="0" u="none" strike="noStrike" kern="1200" cap="none" spc="0" normalizeH="0" baseline="0" noProof="0">
              <a:ln>
                <a:noFill/>
              </a:ln>
              <a:solidFill>
                <a:srgbClr val="FFFFFF"/>
              </a:solidFill>
              <a:effectLst/>
              <a:uLnTx/>
              <a:uFillTx/>
              <a:latin typeface="Arial Unicode MS"/>
              <a:cs typeface="+mn-cs"/>
            </a:endParaRPr>
          </a:p>
        </p:txBody>
      </p:sp>
      <p:sp>
        <p:nvSpPr>
          <p:cNvPr id="9" name="Rectangle 8"/>
          <p:cNvSpPr/>
          <p:nvPr/>
        </p:nvSpPr>
        <p:spPr>
          <a:xfrm rot="4183841">
            <a:off x="2654069" y="5217101"/>
            <a:ext cx="346761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Chi tiết tiêu biểu </a:t>
            </a:r>
            <a:endParaRPr kumimoji="0" lang="en-US" sz="3600" b="1" i="0" u="none" strike="noStrike" kern="1200" cap="none" spc="0" normalizeH="0" baseline="0" noProof="0">
              <a:ln>
                <a:noFill/>
              </a:ln>
              <a:solidFill>
                <a:srgbClr val="FFFFFF"/>
              </a:solidFill>
              <a:effectLst/>
              <a:uLnTx/>
              <a:uFillTx/>
              <a:latin typeface="Arial Unicode MS"/>
              <a:cs typeface="+mn-cs"/>
            </a:endParaRPr>
          </a:p>
        </p:txBody>
      </p:sp>
      <p:sp>
        <p:nvSpPr>
          <p:cNvPr id="10" name="Rectangle 9"/>
          <p:cNvSpPr/>
          <p:nvPr/>
        </p:nvSpPr>
        <p:spPr>
          <a:xfrm rot="3611114">
            <a:off x="2791580" y="4435556"/>
            <a:ext cx="507061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Ngoại hình của nhân vật </a:t>
            </a:r>
            <a:endParaRPr kumimoji="0" lang="en-US" sz="3600" b="1" i="0" u="none" strike="noStrike" kern="1200" cap="none" spc="0" normalizeH="0" baseline="0" noProof="0">
              <a:ln>
                <a:noFill/>
              </a:ln>
              <a:solidFill>
                <a:srgbClr val="FFFFFF"/>
              </a:solidFill>
              <a:effectLst/>
              <a:uLnTx/>
              <a:uFillTx/>
              <a:latin typeface="Arial Unicode MS"/>
              <a:cs typeface="+mn-cs"/>
            </a:endParaRPr>
          </a:p>
        </p:txBody>
      </p:sp>
      <p:sp>
        <p:nvSpPr>
          <p:cNvPr id="11" name="Rectangle 10"/>
          <p:cNvSpPr/>
          <p:nvPr/>
        </p:nvSpPr>
        <p:spPr>
          <a:xfrm rot="1640011">
            <a:off x="4749377" y="3254436"/>
            <a:ext cx="402706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Ngôn ngữ nhân vật </a:t>
            </a:r>
            <a:endParaRPr kumimoji="0" lang="en-US" sz="3600" b="1" i="0" u="none" strike="noStrike" kern="1200" cap="none" spc="0" normalizeH="0" baseline="0" noProof="0">
              <a:ln>
                <a:noFill/>
              </a:ln>
              <a:solidFill>
                <a:srgbClr val="FFFFFF"/>
              </a:solidFill>
              <a:effectLst/>
              <a:uLnTx/>
              <a:uFillTx/>
              <a:latin typeface="Arial Unicode MS"/>
              <a:cs typeface="+mn-cs"/>
            </a:endParaRPr>
          </a:p>
        </p:txBody>
      </p:sp>
      <p:sp>
        <p:nvSpPr>
          <p:cNvPr id="12" name="Rectangle 11"/>
          <p:cNvSpPr/>
          <p:nvPr/>
        </p:nvSpPr>
        <p:spPr>
          <a:xfrm rot="364803">
            <a:off x="4671002" y="1915614"/>
            <a:ext cx="507061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Hành động của nhân vật </a:t>
            </a:r>
            <a:endParaRPr kumimoji="0" lang="en-US" sz="3600" b="1" i="0" u="none" strike="noStrike" kern="1200" cap="none" spc="0" normalizeH="0" baseline="0" noProof="0">
              <a:ln>
                <a:noFill/>
              </a:ln>
              <a:solidFill>
                <a:srgbClr val="FFFFFF"/>
              </a:solidFill>
              <a:effectLst/>
              <a:uLnTx/>
              <a:uFillTx/>
              <a:latin typeface="Arial Unicode MS"/>
              <a:cs typeface="+mn-cs"/>
            </a:endParaRPr>
          </a:p>
        </p:txBody>
      </p:sp>
      <p:sp>
        <p:nvSpPr>
          <p:cNvPr id="13" name="Rectangle 12"/>
          <p:cNvSpPr/>
          <p:nvPr/>
        </p:nvSpPr>
        <p:spPr>
          <a:xfrm rot="20424774">
            <a:off x="3619852" y="352754"/>
            <a:ext cx="417293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Ý nghĩ của nhân vật </a:t>
            </a:r>
            <a:endParaRPr kumimoji="0" lang="en-US" sz="3600" b="1" i="0" u="none" strike="noStrike" kern="1200" cap="none" spc="0" normalizeH="0" baseline="0" noProof="0">
              <a:ln>
                <a:noFill/>
              </a:ln>
              <a:solidFill>
                <a:srgbClr val="FFFFFF"/>
              </a:solidFill>
              <a:effectLst/>
              <a:uLnTx/>
              <a:uFillTx/>
              <a:latin typeface="Arial Unicode MS"/>
              <a:cs typeface="+mn-cs"/>
            </a:endParaRPr>
          </a:p>
        </p:txBody>
      </p:sp>
      <p:cxnSp>
        <p:nvCxnSpPr>
          <p:cNvPr id="15" name="Curved Connector 14"/>
          <p:cNvCxnSpPr/>
          <p:nvPr/>
        </p:nvCxnSpPr>
        <p:spPr>
          <a:xfrm rot="5400000">
            <a:off x="2669496" y="1480773"/>
            <a:ext cx="863313" cy="381377"/>
          </a:xfrm>
          <a:prstGeom prst="curvedConnector3">
            <a:avLst>
              <a:gd name="adj1" fmla="val -66509"/>
            </a:avLst>
          </a:prstGeom>
          <a:ln w="76200">
            <a:solidFill>
              <a:srgbClr val="00B05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7"/>
          <a:stretch>
            <a:fillRect/>
          </a:stretch>
        </p:blipFill>
        <p:spPr>
          <a:xfrm>
            <a:off x="0" y="-36821"/>
            <a:ext cx="3468925" cy="92667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10148" y="1609691"/>
            <a:ext cx="6096000" cy="376963"/>
          </a:xfrm>
          <a:prstGeom prst="rect">
            <a:avLst/>
          </a:prstGeom>
        </p:spPr>
        <p:txBody>
          <a:bodyPr>
            <a:spAutoFit/>
          </a:bodyPr>
          <a:lstStyle/>
          <a:p>
            <a:pPr algn="just">
              <a:lnSpc>
                <a:spcPct val="150000"/>
              </a:lnSpc>
              <a:spcAft>
                <a:spcPts val="600"/>
              </a:spcAft>
            </a:pPr>
            <a:r>
              <a:rPr lang="en-US" sz="1400" smtClean="0">
                <a:latin typeface="Times New Roman" panose="02020603050405020304" pitchFamily="18" charset="0"/>
                <a:ea typeface="Calibri" panose="020F0502020204030204" charset="0"/>
                <a:cs typeface="Times New Roman" panose="02020603050405020304" pitchFamily="18" charset="0"/>
              </a:rPr>
              <a:t>, </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9" name="Rectangle 18"/>
          <p:cNvSpPr/>
          <p:nvPr/>
        </p:nvSpPr>
        <p:spPr>
          <a:xfrm>
            <a:off x="4349931" y="100926"/>
            <a:ext cx="3461658" cy="9144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THẺ THÔNG TIN</a:t>
            </a:r>
            <a:endParaRPr lang="en-US" sz="2800">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1"/>
          <a:stretch>
            <a:fillRect/>
          </a:stretch>
        </p:blipFill>
        <p:spPr>
          <a:xfrm>
            <a:off x="1449548" y="1344861"/>
            <a:ext cx="9815411" cy="1633870"/>
          </a:xfrm>
          <a:prstGeom prst="rect">
            <a:avLst/>
          </a:prstGeom>
        </p:spPr>
      </p:pic>
      <p:pic>
        <p:nvPicPr>
          <p:cNvPr id="27" name="Picture 26"/>
          <p:cNvPicPr>
            <a:picLocks noChangeAspect="1"/>
          </p:cNvPicPr>
          <p:nvPr/>
        </p:nvPicPr>
        <p:blipFill>
          <a:blip r:embed="rId2"/>
          <a:stretch>
            <a:fillRect/>
          </a:stretch>
        </p:blipFill>
        <p:spPr>
          <a:xfrm>
            <a:off x="1449547" y="1378392"/>
            <a:ext cx="9815411" cy="1566808"/>
          </a:xfrm>
          <a:prstGeom prst="rect">
            <a:avLst/>
          </a:prstGeom>
        </p:spPr>
      </p:pic>
      <p:pic>
        <p:nvPicPr>
          <p:cNvPr id="28" name="Picture 27"/>
          <p:cNvPicPr>
            <a:picLocks noChangeAspect="1"/>
          </p:cNvPicPr>
          <p:nvPr/>
        </p:nvPicPr>
        <p:blipFill>
          <a:blip r:embed="rId1"/>
          <a:stretch>
            <a:fillRect/>
          </a:stretch>
        </p:blipFill>
        <p:spPr>
          <a:xfrm rot="827209">
            <a:off x="1449547" y="3408057"/>
            <a:ext cx="9815411" cy="1633870"/>
          </a:xfrm>
          <a:prstGeom prst="rect">
            <a:avLst/>
          </a:prstGeom>
        </p:spPr>
      </p:pic>
      <p:pic>
        <p:nvPicPr>
          <p:cNvPr id="29" name="Picture 28"/>
          <p:cNvPicPr>
            <a:picLocks noChangeAspect="1"/>
          </p:cNvPicPr>
          <p:nvPr/>
        </p:nvPicPr>
        <p:blipFill>
          <a:blip r:embed="rId2"/>
          <a:stretch>
            <a:fillRect/>
          </a:stretch>
        </p:blipFill>
        <p:spPr>
          <a:xfrm>
            <a:off x="1449547" y="1379366"/>
            <a:ext cx="9815411" cy="1566808"/>
          </a:xfrm>
          <a:prstGeom prst="rect">
            <a:avLst/>
          </a:prstGeom>
        </p:spPr>
      </p:pic>
      <p:cxnSp>
        <p:nvCxnSpPr>
          <p:cNvPr id="30" name="Curved Connector 29"/>
          <p:cNvCxnSpPr/>
          <p:nvPr/>
        </p:nvCxnSpPr>
        <p:spPr>
          <a:xfrm rot="16200000" flipH="1">
            <a:off x="2065598" y="2745378"/>
            <a:ext cx="1080886" cy="326569"/>
          </a:xfrm>
          <a:prstGeom prst="curvedConnector3">
            <a:avLst>
              <a:gd name="adj1" fmla="val -47891"/>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7"/>
                                        </p:tgtEl>
                                      </p:cBhvr>
                                    </p:animEffect>
                                    <p:set>
                                      <p:cBhvr>
                                        <p:cTn id="17" dur="1" fill="hold">
                                          <p:stCondLst>
                                            <p:cond delay="499"/>
                                          </p:stCondLst>
                                        </p:cTn>
                                        <p:tgtEl>
                                          <p:spTgt spid="2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6"/>
                                        </p:tgtEl>
                                      </p:cBhvr>
                                    </p:animEffect>
                                    <p:set>
                                      <p:cBhvr>
                                        <p:cTn id="27" dur="1" fill="hold">
                                          <p:stCondLst>
                                            <p:cond delay="499"/>
                                          </p:stCondLst>
                                        </p:cTn>
                                        <p:tgtEl>
                                          <p:spTgt spid="2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par>
                                <p:cTn id="33" presetID="16" presetClass="entr" presetSubtype="21"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500"/>
                                        <p:tgtEl>
                                          <p:spTgt spid="28"/>
                                        </p:tgtEl>
                                      </p:cBhvr>
                                    </p:animEffect>
                                  </p:childTnLst>
                                </p:cTn>
                              </p:par>
                              <p:par>
                                <p:cTn id="36" presetID="16" presetClass="entr" presetSubtype="21"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12342" y="0"/>
            <a:ext cx="757965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0"/>
            <a:ext cx="5217459"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hong bì 500 ngàn đồng cho mỗi người dân về quê tránh dịch bên cầu Bến Thủy 2">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572563" y="193312"/>
            <a:ext cx="10987313" cy="6175539"/>
          </a:xfrm>
          <a:prstGeom prst="rect">
            <a:avLst/>
          </a:prstGeom>
          <a:ln>
            <a:noFill/>
          </a:ln>
          <a:effectLst>
            <a:softEdge rad="112500"/>
          </a:effectLst>
        </p:spPr>
      </p:pic>
    </p:spTree>
  </p:cSld>
  <p:clrMapOvr>
    <a:masterClrMapping/>
  </p:clrMapOvr>
  <p:transition spd="slow">
    <p:push dir="u"/>
  </p:transition>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49931" y="100926"/>
            <a:ext cx="3461658" cy="9144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THẺ THÔNG TIN</a:t>
            </a:r>
            <a:endParaRPr lang="en-US" sz="280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1"/>
          <a:stretch>
            <a:fillRect/>
          </a:stretch>
        </p:blipFill>
        <p:spPr>
          <a:xfrm rot="900100">
            <a:off x="1386431" y="3655885"/>
            <a:ext cx="9388654" cy="1579001"/>
          </a:xfrm>
          <a:prstGeom prst="rect">
            <a:avLst/>
          </a:prstGeom>
        </p:spPr>
      </p:pic>
      <p:pic>
        <p:nvPicPr>
          <p:cNvPr id="10" name="Picture 9"/>
          <p:cNvPicPr>
            <a:picLocks noChangeAspect="1"/>
          </p:cNvPicPr>
          <p:nvPr/>
        </p:nvPicPr>
        <p:blipFill>
          <a:blip r:embed="rId1"/>
          <a:stretch>
            <a:fillRect/>
          </a:stretch>
        </p:blipFill>
        <p:spPr>
          <a:xfrm>
            <a:off x="1386433" y="1425171"/>
            <a:ext cx="9388654" cy="1579001"/>
          </a:xfrm>
          <a:prstGeom prst="rect">
            <a:avLst/>
          </a:prstGeom>
        </p:spPr>
      </p:pic>
      <p:pic>
        <p:nvPicPr>
          <p:cNvPr id="11" name="Picture 10"/>
          <p:cNvPicPr>
            <a:picLocks noChangeAspect="1"/>
          </p:cNvPicPr>
          <p:nvPr/>
        </p:nvPicPr>
        <p:blipFill>
          <a:blip r:embed="rId2"/>
          <a:stretch>
            <a:fillRect/>
          </a:stretch>
        </p:blipFill>
        <p:spPr>
          <a:xfrm>
            <a:off x="1386433" y="1441397"/>
            <a:ext cx="9388654" cy="1579001"/>
          </a:xfrm>
          <a:prstGeom prst="rect">
            <a:avLst/>
          </a:prstGeom>
        </p:spPr>
      </p:pic>
      <p:pic>
        <p:nvPicPr>
          <p:cNvPr id="12" name="Picture 11"/>
          <p:cNvPicPr>
            <a:picLocks noChangeAspect="1"/>
          </p:cNvPicPr>
          <p:nvPr/>
        </p:nvPicPr>
        <p:blipFill>
          <a:blip r:embed="rId2"/>
          <a:stretch>
            <a:fillRect/>
          </a:stretch>
        </p:blipFill>
        <p:spPr>
          <a:xfrm rot="21312100">
            <a:off x="1386433" y="1408945"/>
            <a:ext cx="9388654" cy="1579001"/>
          </a:xfrm>
          <a:prstGeom prst="rect">
            <a:avLst/>
          </a:prstGeom>
        </p:spPr>
      </p:pic>
      <p:cxnSp>
        <p:nvCxnSpPr>
          <p:cNvPr id="13" name="Curved Connector 12"/>
          <p:cNvCxnSpPr/>
          <p:nvPr/>
        </p:nvCxnSpPr>
        <p:spPr>
          <a:xfrm rot="16200000" flipH="1">
            <a:off x="2078661" y="3019617"/>
            <a:ext cx="1080886" cy="326569"/>
          </a:xfrm>
          <a:prstGeom prst="curvedConnector3">
            <a:avLst>
              <a:gd name="adj1" fmla="val -47891"/>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par>
                                <p:cTn id="33" presetID="16" presetClass="entr" presetSubtype="21"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3820"/>
            <a:ext cx="3461658" cy="9144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THẺ THÔNG TIN</a:t>
            </a:r>
            <a:endParaRPr lang="en-US" sz="280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1"/>
          <a:stretch>
            <a:fillRect/>
          </a:stretch>
        </p:blipFill>
        <p:spPr>
          <a:xfrm rot="1562925">
            <a:off x="1137292" y="3636279"/>
            <a:ext cx="9339881" cy="1579001"/>
          </a:xfrm>
          <a:prstGeom prst="rect">
            <a:avLst/>
          </a:prstGeom>
        </p:spPr>
      </p:pic>
      <p:pic>
        <p:nvPicPr>
          <p:cNvPr id="11" name="Picture 10"/>
          <p:cNvPicPr>
            <a:picLocks noChangeAspect="1"/>
          </p:cNvPicPr>
          <p:nvPr/>
        </p:nvPicPr>
        <p:blipFill>
          <a:blip r:embed="rId1"/>
          <a:stretch>
            <a:fillRect/>
          </a:stretch>
        </p:blipFill>
        <p:spPr>
          <a:xfrm>
            <a:off x="1410819" y="1251436"/>
            <a:ext cx="9339881" cy="1579001"/>
          </a:xfrm>
          <a:prstGeom prst="rect">
            <a:avLst/>
          </a:prstGeom>
        </p:spPr>
      </p:pic>
      <p:pic>
        <p:nvPicPr>
          <p:cNvPr id="12" name="Picture 11"/>
          <p:cNvPicPr>
            <a:picLocks noChangeAspect="1"/>
          </p:cNvPicPr>
          <p:nvPr/>
        </p:nvPicPr>
        <p:blipFill>
          <a:blip r:embed="rId2"/>
          <a:stretch>
            <a:fillRect/>
          </a:stretch>
        </p:blipFill>
        <p:spPr>
          <a:xfrm>
            <a:off x="1398858" y="1251435"/>
            <a:ext cx="9217951" cy="1579001"/>
          </a:xfrm>
          <a:prstGeom prst="rect">
            <a:avLst/>
          </a:prstGeom>
        </p:spPr>
      </p:pic>
      <p:pic>
        <p:nvPicPr>
          <p:cNvPr id="13" name="Picture 12"/>
          <p:cNvPicPr>
            <a:picLocks noChangeAspect="1"/>
          </p:cNvPicPr>
          <p:nvPr/>
        </p:nvPicPr>
        <p:blipFill>
          <a:blip r:embed="rId3"/>
          <a:stretch>
            <a:fillRect/>
          </a:stretch>
        </p:blipFill>
        <p:spPr>
          <a:xfrm rot="21095268">
            <a:off x="1330843" y="585219"/>
            <a:ext cx="9224047" cy="1579001"/>
          </a:xfrm>
          <a:prstGeom prst="rect">
            <a:avLst/>
          </a:prstGeom>
        </p:spPr>
      </p:pic>
      <p:cxnSp>
        <p:nvCxnSpPr>
          <p:cNvPr id="14" name="Curved Connector 13"/>
          <p:cNvCxnSpPr/>
          <p:nvPr/>
        </p:nvCxnSpPr>
        <p:spPr>
          <a:xfrm rot="16200000" flipH="1">
            <a:off x="1843531" y="2357002"/>
            <a:ext cx="1080886" cy="326569"/>
          </a:xfrm>
          <a:prstGeom prst="curvedConnector3">
            <a:avLst>
              <a:gd name="adj1" fmla="val -47891"/>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16" presetClass="entr" presetSubtype="21"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16" presetClass="entr" presetSubtype="21"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461658" cy="9144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THẺ THÔNG TIN</a:t>
            </a:r>
            <a:endParaRPr lang="en-US" sz="280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1"/>
          <a:stretch>
            <a:fillRect/>
          </a:stretch>
        </p:blipFill>
        <p:spPr>
          <a:xfrm rot="1030945">
            <a:off x="1239870" y="3860777"/>
            <a:ext cx="9254530" cy="1743607"/>
          </a:xfrm>
          <a:prstGeom prst="rect">
            <a:avLst/>
          </a:prstGeom>
        </p:spPr>
      </p:pic>
      <p:pic>
        <p:nvPicPr>
          <p:cNvPr id="11" name="Picture 10"/>
          <p:cNvPicPr>
            <a:picLocks noChangeAspect="1"/>
          </p:cNvPicPr>
          <p:nvPr/>
        </p:nvPicPr>
        <p:blipFill>
          <a:blip r:embed="rId1"/>
          <a:stretch>
            <a:fillRect/>
          </a:stretch>
        </p:blipFill>
        <p:spPr>
          <a:xfrm>
            <a:off x="1790958" y="1018328"/>
            <a:ext cx="9254530" cy="1743607"/>
          </a:xfrm>
          <a:prstGeom prst="rect">
            <a:avLst/>
          </a:prstGeom>
        </p:spPr>
      </p:pic>
      <p:pic>
        <p:nvPicPr>
          <p:cNvPr id="14" name="Picture 13"/>
          <p:cNvPicPr>
            <a:picLocks noChangeAspect="1"/>
          </p:cNvPicPr>
          <p:nvPr/>
        </p:nvPicPr>
        <p:blipFill>
          <a:blip r:embed="rId2"/>
          <a:stretch>
            <a:fillRect/>
          </a:stretch>
        </p:blipFill>
        <p:spPr>
          <a:xfrm>
            <a:off x="1790958" y="1030369"/>
            <a:ext cx="9254530" cy="1572904"/>
          </a:xfrm>
          <a:prstGeom prst="rect">
            <a:avLst/>
          </a:prstGeom>
        </p:spPr>
      </p:pic>
      <p:pic>
        <p:nvPicPr>
          <p:cNvPr id="15" name="Picture 14"/>
          <p:cNvPicPr>
            <a:picLocks noChangeAspect="1"/>
          </p:cNvPicPr>
          <p:nvPr/>
        </p:nvPicPr>
        <p:blipFill>
          <a:blip r:embed="rId3"/>
          <a:stretch>
            <a:fillRect/>
          </a:stretch>
        </p:blipFill>
        <p:spPr>
          <a:xfrm rot="20601718">
            <a:off x="721105" y="788612"/>
            <a:ext cx="9254530" cy="1579001"/>
          </a:xfrm>
          <a:prstGeom prst="rect">
            <a:avLst/>
          </a:prstGeom>
        </p:spPr>
      </p:pic>
      <p:cxnSp>
        <p:nvCxnSpPr>
          <p:cNvPr id="16" name="Curved Connector 15"/>
          <p:cNvCxnSpPr/>
          <p:nvPr/>
        </p:nvCxnSpPr>
        <p:spPr>
          <a:xfrm rot="16200000" flipH="1">
            <a:off x="1582272" y="3139094"/>
            <a:ext cx="1080886" cy="326569"/>
          </a:xfrm>
          <a:prstGeom prst="curvedConnector3">
            <a:avLst>
              <a:gd name="adj1" fmla="val -47891"/>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16" presetClass="entr" presetSubtype="21"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461658" cy="9144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THẺ THÔNG TIN</a:t>
            </a:r>
            <a:endParaRPr lang="en-US" sz="280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1"/>
          <a:stretch>
            <a:fillRect/>
          </a:stretch>
        </p:blipFill>
        <p:spPr>
          <a:xfrm rot="1565284">
            <a:off x="1791150" y="3957814"/>
            <a:ext cx="7840136" cy="1743607"/>
          </a:xfrm>
          <a:prstGeom prst="rect">
            <a:avLst/>
          </a:prstGeom>
        </p:spPr>
      </p:pic>
      <p:pic>
        <p:nvPicPr>
          <p:cNvPr id="9" name="Picture 8"/>
          <p:cNvPicPr>
            <a:picLocks noChangeAspect="1"/>
          </p:cNvPicPr>
          <p:nvPr/>
        </p:nvPicPr>
        <p:blipFill>
          <a:blip r:embed="rId1"/>
          <a:stretch>
            <a:fillRect/>
          </a:stretch>
        </p:blipFill>
        <p:spPr>
          <a:xfrm>
            <a:off x="2175932" y="1203287"/>
            <a:ext cx="7840136" cy="1743607"/>
          </a:xfrm>
          <a:prstGeom prst="rect">
            <a:avLst/>
          </a:prstGeom>
        </p:spPr>
      </p:pic>
      <p:pic>
        <p:nvPicPr>
          <p:cNvPr id="11" name="Picture 10"/>
          <p:cNvPicPr>
            <a:picLocks noChangeAspect="1"/>
          </p:cNvPicPr>
          <p:nvPr/>
        </p:nvPicPr>
        <p:blipFill>
          <a:blip r:embed="rId2"/>
          <a:stretch>
            <a:fillRect/>
          </a:stretch>
        </p:blipFill>
        <p:spPr>
          <a:xfrm>
            <a:off x="2175932" y="1221817"/>
            <a:ext cx="7840136" cy="1572904"/>
          </a:xfrm>
          <a:prstGeom prst="rect">
            <a:avLst/>
          </a:prstGeom>
        </p:spPr>
      </p:pic>
      <p:pic>
        <p:nvPicPr>
          <p:cNvPr id="12" name="Picture 11"/>
          <p:cNvPicPr>
            <a:picLocks noChangeAspect="1"/>
          </p:cNvPicPr>
          <p:nvPr/>
        </p:nvPicPr>
        <p:blipFill>
          <a:blip r:embed="rId3"/>
          <a:stretch>
            <a:fillRect/>
          </a:stretch>
        </p:blipFill>
        <p:spPr>
          <a:xfrm rot="20891858">
            <a:off x="1885761" y="1089137"/>
            <a:ext cx="7840136" cy="1579001"/>
          </a:xfrm>
          <a:prstGeom prst="rect">
            <a:avLst/>
          </a:prstGeom>
        </p:spPr>
      </p:pic>
      <p:cxnSp>
        <p:nvCxnSpPr>
          <p:cNvPr id="15" name="Curved Connector 14"/>
          <p:cNvCxnSpPr/>
          <p:nvPr/>
        </p:nvCxnSpPr>
        <p:spPr>
          <a:xfrm rot="16200000" flipH="1">
            <a:off x="2274603" y="2937478"/>
            <a:ext cx="1080886" cy="326569"/>
          </a:xfrm>
          <a:prstGeom prst="curvedConnector3">
            <a:avLst>
              <a:gd name="adj1" fmla="val -47891"/>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par>
                                <p:cTn id="33" presetID="16" presetClass="entr" presetSubtype="21"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269" y="95976"/>
            <a:ext cx="3461658" cy="9144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THẺ THÔNG TIN</a:t>
            </a:r>
            <a:endParaRPr lang="en-US" sz="280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1"/>
          <a:stretch>
            <a:fillRect/>
          </a:stretch>
        </p:blipFill>
        <p:spPr>
          <a:xfrm rot="1684447">
            <a:off x="173755" y="3831121"/>
            <a:ext cx="7931583" cy="1743607"/>
          </a:xfrm>
          <a:prstGeom prst="rect">
            <a:avLst/>
          </a:prstGeom>
        </p:spPr>
      </p:pic>
      <p:pic>
        <p:nvPicPr>
          <p:cNvPr id="8" name="Picture 7"/>
          <p:cNvPicPr>
            <a:picLocks noChangeAspect="1"/>
          </p:cNvPicPr>
          <p:nvPr/>
        </p:nvPicPr>
        <p:blipFill>
          <a:blip r:embed="rId1"/>
          <a:stretch>
            <a:fillRect/>
          </a:stretch>
        </p:blipFill>
        <p:spPr>
          <a:xfrm>
            <a:off x="2175932" y="1101204"/>
            <a:ext cx="7931583" cy="1743607"/>
          </a:xfrm>
          <a:prstGeom prst="rect">
            <a:avLst/>
          </a:prstGeom>
        </p:spPr>
      </p:pic>
      <p:pic>
        <p:nvPicPr>
          <p:cNvPr id="9" name="Picture 8"/>
          <p:cNvPicPr>
            <a:picLocks noChangeAspect="1"/>
          </p:cNvPicPr>
          <p:nvPr/>
        </p:nvPicPr>
        <p:blipFill>
          <a:blip r:embed="rId2"/>
          <a:stretch>
            <a:fillRect/>
          </a:stretch>
        </p:blipFill>
        <p:spPr>
          <a:xfrm rot="20860676">
            <a:off x="1049242" y="576874"/>
            <a:ext cx="7840136" cy="1579001"/>
          </a:xfrm>
          <a:prstGeom prst="rect">
            <a:avLst/>
          </a:prstGeom>
        </p:spPr>
      </p:pic>
      <p:pic>
        <p:nvPicPr>
          <p:cNvPr id="10" name="Picture 9"/>
          <p:cNvPicPr>
            <a:picLocks noChangeAspect="1"/>
          </p:cNvPicPr>
          <p:nvPr/>
        </p:nvPicPr>
        <p:blipFill>
          <a:blip r:embed="rId2"/>
          <a:stretch>
            <a:fillRect/>
          </a:stretch>
        </p:blipFill>
        <p:spPr>
          <a:xfrm>
            <a:off x="2175932" y="1138093"/>
            <a:ext cx="7840136" cy="1579001"/>
          </a:xfrm>
          <a:prstGeom prst="rect">
            <a:avLst/>
          </a:prstGeom>
        </p:spPr>
      </p:pic>
      <p:cxnSp>
        <p:nvCxnSpPr>
          <p:cNvPr id="42" name="Curved Connector 41"/>
          <p:cNvCxnSpPr/>
          <p:nvPr/>
        </p:nvCxnSpPr>
        <p:spPr>
          <a:xfrm rot="5400000">
            <a:off x="901177" y="2581570"/>
            <a:ext cx="1384148" cy="355695"/>
          </a:xfrm>
          <a:prstGeom prst="curvedConnector3">
            <a:avLst>
              <a:gd name="adj1" fmla="val -24556"/>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barn(inVertical)">
                                      <p:cBhvr>
                                        <p:cTn id="3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248195" y="0"/>
            <a:ext cx="8255725" cy="6578662"/>
          </a:xfrm>
          <a:prstGeom prst="rect">
            <a:avLst/>
          </a:prstGeom>
        </p:spPr>
      </p:pic>
      <p:sp>
        <p:nvSpPr>
          <p:cNvPr id="4" name="Rounded Rectangle 3"/>
          <p:cNvSpPr/>
          <p:nvPr/>
        </p:nvSpPr>
        <p:spPr>
          <a:xfrm>
            <a:off x="9000309" y="1097280"/>
            <a:ext cx="2573383" cy="3317965"/>
          </a:xfrm>
          <a:prstGeom prst="roundRect">
            <a:avLst>
              <a:gd name="adj" fmla="val 30129"/>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EM HÃY HOÀN</a:t>
            </a:r>
            <a:endParaRPr lang="en-US" sz="2800" smtClean="0">
              <a:latin typeface="Times New Roman" panose="02020603050405020304" pitchFamily="18" charset="0"/>
              <a:cs typeface="Times New Roman" panose="02020603050405020304" pitchFamily="18" charset="0"/>
            </a:endParaRPr>
          </a:p>
          <a:p>
            <a:pPr algn="ctr"/>
            <a:r>
              <a:rPr lang="en-US" sz="2800" smtClean="0">
                <a:latin typeface="Times New Roman" panose="02020603050405020304" pitchFamily="18" charset="0"/>
                <a:cs typeface="Times New Roman" panose="02020603050405020304" pitchFamily="18" charset="0"/>
              </a:rPr>
              <a:t>THÀNH THẺ THÔNG TIN CHO MÌNH NHÉ!</a:t>
            </a:r>
            <a:endParaRPr lang="en-US" sz="280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p:cNvPicPr>
            <a:picLocks noChangeAspect="1"/>
          </p:cNvPicPr>
          <p:nvPr/>
        </p:nvPicPr>
        <p:blipFill>
          <a:blip r:embed="rId2"/>
          <a:stretch>
            <a:fillRect/>
          </a:stretch>
        </p:blipFill>
        <p:spPr>
          <a:xfrm>
            <a:off x="1387528" y="1260453"/>
            <a:ext cx="9416944" cy="4337093"/>
          </a:xfrm>
          <a:prstGeom prst="rect">
            <a:avLst/>
          </a:prstGeom>
        </p:spPr>
      </p:pic>
      <p:pic>
        <p:nvPicPr>
          <p:cNvPr id="21" name="图片 69"/>
          <p:cNvPicPr>
            <a:picLocks noChangeAspect="1"/>
          </p:cNvPicPr>
          <p:nvPr/>
        </p:nvPicPr>
        <p:blipFill>
          <a:blip r:embed="rId3">
            <a:clrChange>
              <a:clrFrom>
                <a:srgbClr val="FFFFFF"/>
              </a:clrFrom>
              <a:clrTo>
                <a:srgbClr val="FFFFFF">
                  <a:alpha val="0"/>
                </a:srgbClr>
              </a:clrTo>
            </a:clrChange>
          </a:blip>
          <a:stretch>
            <a:fillRect/>
          </a:stretch>
        </p:blipFill>
        <p:spPr>
          <a:xfrm>
            <a:off x="3377011" y="729637"/>
            <a:ext cx="1105092" cy="782004"/>
          </a:xfrm>
          <a:prstGeom prst="rect">
            <a:avLst/>
          </a:prstGeom>
        </p:spPr>
      </p:pic>
      <p:pic>
        <p:nvPicPr>
          <p:cNvPr id="25" name="图片 74"/>
          <p:cNvPicPr>
            <a:picLocks noChangeAspect="1"/>
          </p:cNvPicPr>
          <p:nvPr/>
        </p:nvPicPr>
        <p:blipFill>
          <a:blip r:embed="rId4">
            <a:clrChange>
              <a:clrFrom>
                <a:srgbClr val="FFFFFF"/>
              </a:clrFrom>
              <a:clrTo>
                <a:srgbClr val="FFFFFF">
                  <a:alpha val="0"/>
                </a:srgbClr>
              </a:clrTo>
            </a:clrChange>
          </a:blip>
          <a:stretch>
            <a:fillRect/>
          </a:stretch>
        </p:blipFill>
        <p:spPr>
          <a:xfrm>
            <a:off x="7567659" y="435461"/>
            <a:ext cx="1247331" cy="1621087"/>
          </a:xfrm>
          <a:prstGeom prst="rect">
            <a:avLst/>
          </a:prstGeom>
        </p:spPr>
      </p:pic>
      <p:pic>
        <p:nvPicPr>
          <p:cNvPr id="26" name="图片 75"/>
          <p:cNvPicPr>
            <a:picLocks noChangeAspect="1"/>
          </p:cNvPicPr>
          <p:nvPr/>
        </p:nvPicPr>
        <p:blipFill>
          <a:blip r:embed="rId3">
            <a:clrChange>
              <a:clrFrom>
                <a:srgbClr val="FFFFFF"/>
              </a:clrFrom>
              <a:clrTo>
                <a:srgbClr val="FFFFFF">
                  <a:alpha val="0"/>
                </a:srgbClr>
              </a:clrTo>
            </a:clrChange>
          </a:blip>
          <a:stretch>
            <a:fillRect/>
          </a:stretch>
        </p:blipFill>
        <p:spPr>
          <a:xfrm>
            <a:off x="4040902" y="5122100"/>
            <a:ext cx="1837722" cy="1300440"/>
          </a:xfrm>
          <a:prstGeom prst="rect">
            <a:avLst/>
          </a:prstGeom>
        </p:spPr>
      </p:pic>
      <p:sp>
        <p:nvSpPr>
          <p:cNvPr id="2" name="Rectangle 1"/>
          <p:cNvSpPr/>
          <p:nvPr/>
        </p:nvSpPr>
        <p:spPr>
          <a:xfrm>
            <a:off x="2517268" y="1798024"/>
            <a:ext cx="7372778"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1" u="none" strike="noStrike" kern="1200" cap="none" spc="0" normalizeH="0" baseline="0" noProof="0" smtClean="0">
                <a:ln>
                  <a:noFill/>
                </a:ln>
                <a:solidFill>
                  <a:srgbClr val="002060"/>
                </a:solidFill>
                <a:effectLst/>
                <a:uLnTx/>
                <a:uFillTx/>
                <a:latin typeface="Times New Roman" panose="02020603050405020304" pitchFamily="18" charset="0"/>
                <a:ea typeface="黑体"/>
                <a:cs typeface="Times New Roman" panose="02020603050405020304" pitchFamily="18" charset="0"/>
              </a:rPr>
              <a:t>* Bài</a:t>
            </a:r>
            <a:r>
              <a:rPr kumimoji="0" lang="en-US" sz="3200" b="1" i="1" u="none" strike="noStrike" kern="1200" cap="none" spc="0" normalizeH="0" noProof="0" smtClean="0">
                <a:ln>
                  <a:noFill/>
                </a:ln>
                <a:solidFill>
                  <a:srgbClr val="002060"/>
                </a:solidFill>
                <a:effectLst/>
                <a:uLnTx/>
                <a:uFillTx/>
                <a:latin typeface="Times New Roman" panose="02020603050405020304" pitchFamily="18" charset="0"/>
                <a:ea typeface="黑体"/>
                <a:cs typeface="Times New Roman" panose="02020603050405020304" pitchFamily="18" charset="0"/>
              </a:rPr>
              <a:t> cũ: Khái quát nội dung bài học bằng sơ đồ tư duy.       </a:t>
            </a:r>
            <a:endPar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7"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sp>
        <p:nvSpPr>
          <p:cNvPr id="16" name="Rectangle 15"/>
          <p:cNvSpPr/>
          <p:nvPr/>
        </p:nvSpPr>
        <p:spPr>
          <a:xfrm>
            <a:off x="2517268" y="3049929"/>
            <a:ext cx="7372778"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1" u="none" strike="noStrike" kern="1200" cap="none" spc="0" normalizeH="0" baseline="0" noProof="0" smtClean="0">
                <a:ln>
                  <a:noFill/>
                </a:ln>
                <a:solidFill>
                  <a:srgbClr val="002060"/>
                </a:solidFill>
                <a:effectLst/>
                <a:uLnTx/>
                <a:uFillTx/>
                <a:latin typeface="Times New Roman" panose="02020603050405020304" pitchFamily="18" charset="0"/>
                <a:ea typeface="黑体"/>
                <a:cs typeface="Times New Roman" panose="02020603050405020304" pitchFamily="18" charset="0"/>
              </a:rPr>
              <a:t>* Bài</a:t>
            </a:r>
            <a:r>
              <a:rPr kumimoji="0" lang="en-US" sz="3200" b="1" i="1" u="none" strike="noStrike" kern="1200" cap="none" spc="0" normalizeH="0" noProof="0" smtClean="0">
                <a:ln>
                  <a:noFill/>
                </a:ln>
                <a:solidFill>
                  <a:srgbClr val="002060"/>
                </a:solidFill>
                <a:effectLst/>
                <a:uLnTx/>
                <a:uFillTx/>
                <a:latin typeface="Times New Roman" panose="02020603050405020304" pitchFamily="18" charset="0"/>
                <a:ea typeface="黑体"/>
                <a:cs typeface="Times New Roman" panose="02020603050405020304" pitchFamily="18" charset="0"/>
              </a:rPr>
              <a:t> mới: chuẩn bị bài: “Gió lạnh đầu mùa”.</a:t>
            </a:r>
            <a:endPar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1" name="图片 69"/>
          <p:cNvPicPr>
            <a:picLocks noChangeAspect="1"/>
          </p:cNvPicPr>
          <p:nvPr/>
        </p:nvPicPr>
        <p:blipFill>
          <a:blip r:embed="rId2">
            <a:clrChange>
              <a:clrFrom>
                <a:srgbClr val="FFFFFF"/>
              </a:clrFrom>
              <a:clrTo>
                <a:srgbClr val="FFFFFF">
                  <a:alpha val="0"/>
                </a:srgbClr>
              </a:clrTo>
            </a:clrChange>
          </a:blip>
          <a:stretch>
            <a:fillRect/>
          </a:stretch>
        </p:blipFill>
        <p:spPr>
          <a:xfrm>
            <a:off x="3377011" y="729637"/>
            <a:ext cx="1105092" cy="782004"/>
          </a:xfrm>
          <a:prstGeom prst="rect">
            <a:avLst/>
          </a:prstGeom>
        </p:spPr>
      </p:pic>
      <p:pic>
        <p:nvPicPr>
          <p:cNvPr id="25" name="图片 74"/>
          <p:cNvPicPr>
            <a:picLocks noChangeAspect="1"/>
          </p:cNvPicPr>
          <p:nvPr/>
        </p:nvPicPr>
        <p:blipFill>
          <a:blip r:embed="rId3">
            <a:clrChange>
              <a:clrFrom>
                <a:srgbClr val="FFFFFF"/>
              </a:clrFrom>
              <a:clrTo>
                <a:srgbClr val="FFFFFF">
                  <a:alpha val="0"/>
                </a:srgbClr>
              </a:clrTo>
            </a:clrChange>
          </a:blip>
          <a:stretch>
            <a:fillRect/>
          </a:stretch>
        </p:blipFill>
        <p:spPr>
          <a:xfrm>
            <a:off x="7567659" y="435461"/>
            <a:ext cx="1247331" cy="1621087"/>
          </a:xfrm>
          <a:prstGeom prst="rect">
            <a:avLst/>
          </a:prstGeom>
        </p:spPr>
      </p:pic>
      <p:pic>
        <p:nvPicPr>
          <p:cNvPr id="26" name="图片 75"/>
          <p:cNvPicPr>
            <a:picLocks noChangeAspect="1"/>
          </p:cNvPicPr>
          <p:nvPr/>
        </p:nvPicPr>
        <p:blipFill>
          <a:blip r:embed="rId2">
            <a:clrChange>
              <a:clrFrom>
                <a:srgbClr val="FFFFFF"/>
              </a:clrFrom>
              <a:clrTo>
                <a:srgbClr val="FFFFFF">
                  <a:alpha val="0"/>
                </a:srgbClr>
              </a:clrTo>
            </a:clrChange>
          </a:blip>
          <a:stretch>
            <a:fillRect/>
          </a:stretch>
        </p:blipFill>
        <p:spPr>
          <a:xfrm>
            <a:off x="4040902" y="5122100"/>
            <a:ext cx="1837722" cy="1300440"/>
          </a:xfrm>
          <a:prstGeom prst="rect">
            <a:avLst/>
          </a:prstGeom>
        </p:spPr>
      </p:pic>
      <p:sp>
        <p:nvSpPr>
          <p:cNvPr id="2" name="TextBox 1"/>
          <p:cNvSpPr txBox="1"/>
          <p:nvPr/>
        </p:nvSpPr>
        <p:spPr>
          <a:xfrm>
            <a:off x="899435" y="2505022"/>
            <a:ext cx="10195035" cy="707886"/>
          </a:xfrm>
          <a:prstGeom prst="rect">
            <a:avLst/>
          </a:prstGeom>
          <a:noFill/>
        </p:spPr>
        <p:txBody>
          <a:bodyPr wrap="none" rtlCol="0">
            <a:spAutoFit/>
          </a:bodyPr>
          <a:lstStyle/>
          <a:p>
            <a:r>
              <a:rPr lang="en-US" sz="4000" b="1" smtClean="0">
                <a:solidFill>
                  <a:srgbClr val="FF0000"/>
                </a:solidFill>
                <a:latin typeface="Times New Roman" panose="02020603050405020304" pitchFamily="18" charset="0"/>
                <a:cs typeface="Times New Roman" panose="02020603050405020304" pitchFamily="18" charset="0"/>
              </a:rPr>
              <a:t>HẸN GẶP LẠI CÁC EM Ở TIẾT HỌC SAU!</a:t>
            </a:r>
            <a:endParaRPr lang="en-US" sz="40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p:cNvPicPr>
            <a:picLocks noChangeAspect="1"/>
          </p:cNvPicPr>
          <p:nvPr/>
        </p:nvPicPr>
        <p:blipFill>
          <a:blip r:embed="rId2"/>
          <a:stretch>
            <a:fillRect/>
          </a:stretch>
        </p:blipFill>
        <p:spPr>
          <a:xfrm>
            <a:off x="1387528" y="1260453"/>
            <a:ext cx="9416944" cy="4337093"/>
          </a:xfrm>
          <a:prstGeom prst="rect">
            <a:avLst/>
          </a:prstGeom>
        </p:spPr>
      </p:pic>
      <p:pic>
        <p:nvPicPr>
          <p:cNvPr id="21" name="图片 69"/>
          <p:cNvPicPr>
            <a:picLocks noChangeAspect="1"/>
          </p:cNvPicPr>
          <p:nvPr/>
        </p:nvPicPr>
        <p:blipFill>
          <a:blip r:embed="rId3">
            <a:clrChange>
              <a:clrFrom>
                <a:srgbClr val="FFFFFF"/>
              </a:clrFrom>
              <a:clrTo>
                <a:srgbClr val="FFFFFF">
                  <a:alpha val="0"/>
                </a:srgbClr>
              </a:clrTo>
            </a:clrChange>
          </a:blip>
          <a:stretch>
            <a:fillRect/>
          </a:stretch>
        </p:blipFill>
        <p:spPr>
          <a:xfrm>
            <a:off x="3377011" y="729637"/>
            <a:ext cx="1105092" cy="782004"/>
          </a:xfrm>
          <a:prstGeom prst="rect">
            <a:avLst/>
          </a:prstGeom>
        </p:spPr>
      </p:pic>
      <p:pic>
        <p:nvPicPr>
          <p:cNvPr id="25" name="图片 74"/>
          <p:cNvPicPr>
            <a:picLocks noChangeAspect="1"/>
          </p:cNvPicPr>
          <p:nvPr/>
        </p:nvPicPr>
        <p:blipFill>
          <a:blip r:embed="rId4">
            <a:clrChange>
              <a:clrFrom>
                <a:srgbClr val="FFFFFF"/>
              </a:clrFrom>
              <a:clrTo>
                <a:srgbClr val="FFFFFF">
                  <a:alpha val="0"/>
                </a:srgbClr>
              </a:clrTo>
            </a:clrChange>
          </a:blip>
          <a:stretch>
            <a:fillRect/>
          </a:stretch>
        </p:blipFill>
        <p:spPr>
          <a:xfrm>
            <a:off x="7567659" y="435461"/>
            <a:ext cx="1247331" cy="1621087"/>
          </a:xfrm>
          <a:prstGeom prst="rect">
            <a:avLst/>
          </a:prstGeom>
        </p:spPr>
      </p:pic>
      <p:pic>
        <p:nvPicPr>
          <p:cNvPr id="26" name="图片 75"/>
          <p:cNvPicPr>
            <a:picLocks noChangeAspect="1"/>
          </p:cNvPicPr>
          <p:nvPr/>
        </p:nvPicPr>
        <p:blipFill>
          <a:blip r:embed="rId3">
            <a:clrChange>
              <a:clrFrom>
                <a:srgbClr val="FFFFFF"/>
              </a:clrFrom>
              <a:clrTo>
                <a:srgbClr val="FFFFFF">
                  <a:alpha val="0"/>
                </a:srgbClr>
              </a:clrTo>
            </a:clrChange>
          </a:blip>
          <a:stretch>
            <a:fillRect/>
          </a:stretch>
        </p:blipFill>
        <p:spPr>
          <a:xfrm>
            <a:off x="4040902" y="5122100"/>
            <a:ext cx="1837722" cy="1300440"/>
          </a:xfrm>
          <a:prstGeom prst="rect">
            <a:avLst/>
          </a:prstGeom>
        </p:spPr>
      </p:pic>
      <p:sp>
        <p:nvSpPr>
          <p:cNvPr id="2" name="Rectangle 1"/>
          <p:cNvSpPr/>
          <p:nvPr/>
        </p:nvSpPr>
        <p:spPr>
          <a:xfrm>
            <a:off x="2474606" y="1678284"/>
            <a:ext cx="7756471" cy="332398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800" b="1" i="1" u="none" strike="noStrike" kern="1200" cap="none" spc="0" normalizeH="0" baseline="0" noProof="0"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Bản </a:t>
            </a:r>
            <a:r>
              <a:rPr kumimoji="0" lang="en-US" sz="2800" b="1" i="1"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thân em hoặc em đã chứng kiến, xem trên tivi, sách báo rất nhiều người gặp khó khăn, thử thách trong sống. Em hãy chia sẻ để mọi người cùng biết. Đồng thời em hãy cho biết họ đã vượt qua thử thách bằng cách nào?</a:t>
            </a:r>
            <a:endParaRPr kumimoji="0" lang="en-US" sz="2400" b="1" i="0" u="none" strike="noStrike" kern="1200" cap="none" spc="0" normalizeH="0" baseline="0" noProof="0">
              <a:ln>
                <a:noFill/>
              </a:ln>
              <a:solidFill>
                <a:srgbClr val="002060"/>
              </a:solidFill>
              <a:effectLst/>
              <a:uLnTx/>
              <a:uFillTx/>
              <a:latin typeface=".VnTime" panose="020B7200000000000000"/>
              <a:ea typeface="Times New Roman" panose="02020603050405020304" pitchFamily="18" charset="0"/>
              <a:cs typeface="Times New Roman" panose="02020603050405020304" pitchFamily="18" charset="0"/>
            </a:endParaRPr>
          </a:p>
        </p:txBody>
      </p:sp>
      <p:pic>
        <p:nvPicPr>
          <p:cNvPr id="27"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spTree>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nvGrpSpPr>
          <p:cNvPr id="24" name="组合 23"/>
          <p:cNvGrpSpPr/>
          <p:nvPr/>
        </p:nvGrpSpPr>
        <p:grpSpPr>
          <a:xfrm>
            <a:off x="2351621" y="-183309"/>
            <a:ext cx="8239883" cy="6745474"/>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1"/>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2" cstate="print">
              <a:extLst>
                <a:ext uri="{BEBA8EAE-BF5A-486C-A8C5-ECC9F3942E4B}">
                  <a14:imgProps xmlns:a14="http://schemas.microsoft.com/office/drawing/2010/main">
                    <a14:imgLayer r:embed="rId3">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8" name="文本框 17"/>
          <p:cNvSpPr txBox="1"/>
          <p:nvPr/>
        </p:nvSpPr>
        <p:spPr>
          <a:xfrm>
            <a:off x="2745318" y="2926075"/>
            <a:ext cx="775443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0" b="1" i="0" u="none" strike="noStrike" kern="1200" cap="none" spc="0" normalizeH="0" baseline="0" noProof="0" smtClean="0">
                <a:ln>
                  <a:noFill/>
                </a:ln>
                <a:solidFill>
                  <a:srgbClr val="865B3E"/>
                </a:solidFill>
                <a:effectLst/>
                <a:uLnTx/>
                <a:uFillTx/>
                <a:latin typeface="Times New Roman" panose="02020603050405020304" pitchFamily="18" charset="0"/>
                <a:ea typeface="黑体"/>
                <a:cs typeface="Times New Roman" panose="02020603050405020304" pitchFamily="18" charset="0"/>
              </a:rPr>
              <a:t>HÌNH</a:t>
            </a:r>
            <a:r>
              <a:rPr kumimoji="0" lang="en-US" altLang="zh-CN" sz="8000" b="1" i="0" u="none" strike="noStrike" kern="1200" cap="none" spc="0" normalizeH="0" noProof="0" smtClean="0">
                <a:ln>
                  <a:noFill/>
                </a:ln>
                <a:solidFill>
                  <a:srgbClr val="865B3E"/>
                </a:solidFill>
                <a:effectLst/>
                <a:uLnTx/>
                <a:uFillTx/>
                <a:latin typeface="Times New Roman" panose="02020603050405020304" pitchFamily="18" charset="0"/>
                <a:ea typeface="黑体"/>
                <a:cs typeface="Times New Roman" panose="02020603050405020304" pitchFamily="18" charset="0"/>
              </a:rPr>
              <a:t> THÀNH KIẾN THỨC</a:t>
            </a:r>
            <a:endParaRPr kumimoji="0" lang="zh-CN" altLang="en-US" sz="8000" b="1" i="0" u="none" strike="noStrike" kern="1200" cap="none" spc="0" normalizeH="0" baseline="0" noProof="0" dirty="0">
              <a:ln>
                <a:noFill/>
              </a:ln>
              <a:solidFill>
                <a:srgbClr val="865B3E"/>
              </a:solidFill>
              <a:effectLst/>
              <a:uLnTx/>
              <a:uFillTx/>
              <a:latin typeface="Times New Roman" panose="02020603050405020304" pitchFamily="18" charset="0"/>
              <a:ea typeface="黑体"/>
              <a:cs typeface="Times New Roman" panose="02020603050405020304" pitchFamily="18" charset="0"/>
            </a:endParaRPr>
          </a:p>
        </p:txBody>
      </p:sp>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5" name="图片 74"/>
          <p:cNvPicPr>
            <a:picLocks noChangeAspect="1"/>
          </p:cNvPicPr>
          <p:nvPr/>
        </p:nvPicPr>
        <p:blipFill>
          <a:blip r:embed="rId2">
            <a:clrChange>
              <a:clrFrom>
                <a:srgbClr val="FFFFFF"/>
              </a:clrFrom>
              <a:clrTo>
                <a:srgbClr val="FFFFFF">
                  <a:alpha val="0"/>
                </a:srgbClr>
              </a:clrTo>
            </a:clrChange>
          </a:blip>
          <a:stretch>
            <a:fillRect/>
          </a:stretch>
        </p:blipFill>
        <p:spPr>
          <a:xfrm>
            <a:off x="9465722" y="386226"/>
            <a:ext cx="1247331" cy="1621087"/>
          </a:xfrm>
          <a:prstGeom prst="rect">
            <a:avLst/>
          </a:prstGeom>
        </p:spPr>
      </p:pic>
      <p:pic>
        <p:nvPicPr>
          <p:cNvPr id="26" name="图片 75"/>
          <p:cNvPicPr>
            <a:picLocks noChangeAspect="1"/>
          </p:cNvPicPr>
          <p:nvPr/>
        </p:nvPicPr>
        <p:blipFill>
          <a:blip r:embed="rId3">
            <a:clrChange>
              <a:clrFrom>
                <a:srgbClr val="FFFFFF"/>
              </a:clrFrom>
              <a:clrTo>
                <a:srgbClr val="FFFFFF">
                  <a:alpha val="0"/>
                </a:srgbClr>
              </a:clrTo>
            </a:clrChange>
          </a:blip>
          <a:stretch>
            <a:fillRect/>
          </a:stretch>
        </p:blipFill>
        <p:spPr>
          <a:xfrm>
            <a:off x="793953" y="2027951"/>
            <a:ext cx="1837722" cy="1300440"/>
          </a:xfrm>
          <a:prstGeom prst="rect">
            <a:avLst/>
          </a:prstGeom>
        </p:spPr>
      </p:pic>
      <p:grpSp>
        <p:nvGrpSpPr>
          <p:cNvPr id="12" name="组合 2"/>
          <p:cNvGrpSpPr/>
          <p:nvPr/>
        </p:nvGrpSpPr>
        <p:grpSpPr>
          <a:xfrm>
            <a:off x="2777663" y="5544439"/>
            <a:ext cx="6965448" cy="503056"/>
            <a:chOff x="2453503" y="5381090"/>
            <a:chExt cx="6965448" cy="503056"/>
          </a:xfrm>
        </p:grpSpPr>
        <p:sp>
          <p:nvSpPr>
            <p:cNvPr id="13"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14"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5"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grpSp>
        <p:nvGrpSpPr>
          <p:cNvPr id="16" name="组合 36"/>
          <p:cNvGrpSpPr/>
          <p:nvPr/>
        </p:nvGrpSpPr>
        <p:grpSpPr>
          <a:xfrm>
            <a:off x="4213198" y="68440"/>
            <a:ext cx="3658804" cy="3917098"/>
            <a:chOff x="4427538" y="954088"/>
            <a:chExt cx="3333750" cy="3729038"/>
          </a:xfrm>
        </p:grpSpPr>
        <p:sp>
          <p:nvSpPr>
            <p:cNvPr id="17" name="Freeform 5"/>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Unicode MS"/>
                <a:ea typeface="黑体"/>
                <a:cs typeface="+mn-cs"/>
              </a:endParaRPr>
            </a:p>
          </p:txBody>
        </p:sp>
        <p:sp>
          <p:nvSpPr>
            <p:cNvPr id="18" name="Freeform 6"/>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0" name="Freeform 7"/>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4" name="Freeform 8"/>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7" name="Freeform 9"/>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8" name="Freeform 10"/>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9" name="Freeform 11"/>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0" name="Freeform 12"/>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1" name="Freeform 13"/>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2" name="Freeform 14"/>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3" name="Freeform 15"/>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4" name="Freeform 16"/>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5" name="Freeform 17"/>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6" name="Freeform 18"/>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7" name="Freeform 19"/>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8" name="Freeform 20"/>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9" name="Freeform 21"/>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0" name="Freeform 22"/>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1" name="Freeform 23"/>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2" name="Freeform 24"/>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3" name="Freeform 25"/>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4" name="Freeform 26"/>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5" name="Freeform 27"/>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6" name="Freeform 28"/>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7" name="Freeform 29"/>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8" name="Freeform 30"/>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9" name="Freeform 31"/>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0" name="Freeform 32"/>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1" name="Freeform 33"/>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2" name="Freeform 34"/>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3" name="Freeform 35"/>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4" name="Freeform 36"/>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5" name="Freeform 37"/>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6" name="Freeform 38"/>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7" name="Freeform 39"/>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8" name="Freeform 40"/>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9" name="Freeform 41"/>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0" name="Freeform 42"/>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1" name="Freeform 43"/>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2" name="Freeform 44"/>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3" name="Freeform 45"/>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4" name="Freeform 46"/>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grpSp>
      <p:sp>
        <p:nvSpPr>
          <p:cNvPr id="65" name="文本框 17"/>
          <p:cNvSpPr txBox="1"/>
          <p:nvPr/>
        </p:nvSpPr>
        <p:spPr>
          <a:xfrm>
            <a:off x="2362429" y="4117291"/>
            <a:ext cx="76077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smtClean="0">
                <a:ln>
                  <a:noFill/>
                </a:ln>
                <a:solidFill>
                  <a:srgbClr val="002060"/>
                </a:solidFill>
                <a:effectLst/>
                <a:uLnTx/>
                <a:uFillTx/>
                <a:latin typeface="Times New Roman" panose="02020603050405020304" pitchFamily="18" charset="0"/>
                <a:ea typeface="黑体"/>
                <a:cs typeface="Times New Roman" panose="02020603050405020304" pitchFamily="18" charset="0"/>
              </a:rPr>
              <a:t>Tìm </a:t>
            </a:r>
            <a:r>
              <a:rPr kumimoji="0" lang="en-US" altLang="zh-CN" sz="4400" b="1"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rPr>
              <a:t>hiểu giới thiệu bài học</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6235451" y="605886"/>
            <a:ext cx="5434148" cy="3252652"/>
          </a:xfrm>
          <a:prstGeom prst="cloudCallout">
            <a:avLst>
              <a:gd name="adj1" fmla="val -45141"/>
              <a:gd name="adj2" fmla="val 83468"/>
            </a:avLst>
          </a:prstGeom>
          <a:ln w="7620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a:latin typeface="Times New Roman" panose="02020603050405020304" pitchFamily="18" charset="0"/>
                <a:cs typeface="Times New Roman" panose="02020603050405020304" pitchFamily="18" charset="0"/>
              </a:rPr>
              <a:t>Chủ đề của bài học là gì ?</a:t>
            </a:r>
            <a:endParaRPr lang="en-US" sz="4400">
              <a:latin typeface="Times New Roman" panose="02020603050405020304" pitchFamily="18" charset="0"/>
              <a:cs typeface="Times New Roman" panose="02020603050405020304" pitchFamily="18" charset="0"/>
            </a:endParaRPr>
          </a:p>
        </p:txBody>
      </p:sp>
      <p:sp>
        <p:nvSpPr>
          <p:cNvPr id="3" name="Rounded Rectangle 2"/>
          <p:cNvSpPr/>
          <p:nvPr/>
        </p:nvSpPr>
        <p:spPr>
          <a:xfrm>
            <a:off x="3950074" y="2031274"/>
            <a:ext cx="3509682" cy="1398494"/>
          </a:xfrm>
          <a:prstGeom prst="roundRect">
            <a:avLst/>
          </a:prstGeom>
          <a:solidFill>
            <a:schemeClr val="accent6">
              <a:lumMod val="40000"/>
              <a:lumOff val="6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“Điểm tựa tinh thần”</a:t>
            </a:r>
            <a:endParaRPr lang="en-US" sz="4000">
              <a:latin typeface="Times New Roman" panose="02020603050405020304" pitchFamily="18" charset="0"/>
              <a:cs typeface="Times New Roman" panose="02020603050405020304" pitchFamily="18" charset="0"/>
            </a:endParaRPr>
          </a:p>
        </p:txBody>
      </p:sp>
      <p:cxnSp>
        <p:nvCxnSpPr>
          <p:cNvPr id="6" name="Curved Connector 5"/>
          <p:cNvCxnSpPr/>
          <p:nvPr/>
        </p:nvCxnSpPr>
        <p:spPr>
          <a:xfrm>
            <a:off x="4155141" y="1398494"/>
            <a:ext cx="887506" cy="632780"/>
          </a:xfrm>
          <a:prstGeom prst="curvedConnector3">
            <a:avLst/>
          </a:prstGeom>
          <a:ln w="571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3980329" y="0"/>
            <a:ext cx="3479427" cy="139849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Chủ đề</a:t>
            </a:r>
            <a:endParaRPr lang="en-US" sz="4000">
              <a:latin typeface="Times New Roman" panose="02020603050405020304" pitchFamily="18" charset="0"/>
              <a:cs typeface="Times New Roman" panose="02020603050405020304" pitchFamily="18" charset="0"/>
            </a:endParaRPr>
          </a:p>
        </p:txBody>
      </p:sp>
      <p:sp>
        <p:nvSpPr>
          <p:cNvPr id="9" name="Cloud Callout 8"/>
          <p:cNvSpPr/>
          <p:nvPr/>
        </p:nvSpPr>
        <p:spPr>
          <a:xfrm>
            <a:off x="3268013" y="1074514"/>
            <a:ext cx="5434148" cy="3252652"/>
          </a:xfrm>
          <a:prstGeom prst="cloudCallout">
            <a:avLst>
              <a:gd name="adj1" fmla="val -45141"/>
              <a:gd name="adj2" fmla="val 83468"/>
            </a:avLst>
          </a:prstGeom>
          <a:ln w="7620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a:latin typeface="Times New Roman" panose="02020603050405020304" pitchFamily="18" charset="0"/>
                <a:cs typeface="Times New Roman" panose="02020603050405020304" pitchFamily="18" charset="0"/>
              </a:rPr>
              <a:t>Theo em điểm tựa tinh thần là gì?</a:t>
            </a:r>
            <a:endParaRPr lang="en-US" sz="4400">
              <a:latin typeface="Times New Roman" panose="02020603050405020304" pitchFamily="18" charset="0"/>
              <a:cs typeface="Times New Roman" panose="02020603050405020304" pitchFamily="18" charset="0"/>
            </a:endParaRPr>
          </a:p>
        </p:txBody>
      </p:sp>
      <p:cxnSp>
        <p:nvCxnSpPr>
          <p:cNvPr id="14" name="Curved Connector 13"/>
          <p:cNvCxnSpPr/>
          <p:nvPr/>
        </p:nvCxnSpPr>
        <p:spPr>
          <a:xfrm rot="5400000">
            <a:off x="3292761" y="3272829"/>
            <a:ext cx="746935" cy="628203"/>
          </a:xfrm>
          <a:prstGeom prst="curvedConnector3">
            <a:avLst/>
          </a:prstGeom>
          <a:ln w="571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0919" y="2771917"/>
            <a:ext cx="3440504" cy="1491567"/>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L</a:t>
            </a:r>
            <a:r>
              <a:rPr lang="vi-VN" sz="2800" smtClean="0">
                <a:latin typeface="Times New Roman" panose="02020603050405020304" pitchFamily="18" charset="0"/>
                <a:cs typeface="Times New Roman" panose="02020603050405020304" pitchFamily="18" charset="0"/>
              </a:rPr>
              <a:t>à </a:t>
            </a:r>
            <a:r>
              <a:rPr lang="vi-VN" sz="2800">
                <a:latin typeface="Times New Roman" panose="02020603050405020304" pitchFamily="18" charset="0"/>
                <a:cs typeface="Times New Roman" panose="02020603050405020304" pitchFamily="18" charset="0"/>
              </a:rPr>
              <a:t>nơi có thể dựa vào, có thể tâm sự, chia sẻ…</a:t>
            </a:r>
            <a:endParaRPr lang="en-US" sz="2800">
              <a:latin typeface="Times New Roman" panose="02020603050405020304" pitchFamily="18" charset="0"/>
              <a:cs typeface="Times New Roman" panose="02020603050405020304" pitchFamily="18" charset="0"/>
            </a:endParaRPr>
          </a:p>
        </p:txBody>
      </p:sp>
      <p:cxnSp>
        <p:nvCxnSpPr>
          <p:cNvPr id="17" name="Curved Connector 16"/>
          <p:cNvCxnSpPr>
            <a:endCxn id="20" idx="0"/>
          </p:cNvCxnSpPr>
          <p:nvPr/>
        </p:nvCxnSpPr>
        <p:spPr>
          <a:xfrm rot="16200000" flipH="1">
            <a:off x="5181802" y="3881038"/>
            <a:ext cx="1488015" cy="585472"/>
          </a:xfrm>
          <a:prstGeom prst="curvedConnector3">
            <a:avLst/>
          </a:prstGeom>
          <a:ln w="571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3898735" y="4917782"/>
            <a:ext cx="4639619" cy="1816505"/>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vi-VN" sz="2800">
                <a:latin typeface="Times New Roman" panose="02020603050405020304" pitchFamily="18" charset="0"/>
                <a:cs typeface="Times New Roman" panose="02020603050405020304" pitchFamily="18" charset="0"/>
              </a:rPr>
              <a:t>Vai trò: giúp con người vượt lên được nghịch cảnh, khó khăn thử thách, có niềm tin vào cuộc sống, tương lai…</a:t>
            </a:r>
            <a:endParaRPr lang="en-US" sz="2800">
              <a:latin typeface="Times New Roman" panose="02020603050405020304" pitchFamily="18" charset="0"/>
              <a:cs typeface="Times New Roman" panose="02020603050405020304" pitchFamily="18" charset="0"/>
            </a:endParaRPr>
          </a:p>
        </p:txBody>
      </p:sp>
      <p:sp>
        <p:nvSpPr>
          <p:cNvPr id="11" name="Cloud Callout 10"/>
          <p:cNvSpPr/>
          <p:nvPr/>
        </p:nvSpPr>
        <p:spPr>
          <a:xfrm>
            <a:off x="2812487" y="1211772"/>
            <a:ext cx="5434148" cy="3252652"/>
          </a:xfrm>
          <a:prstGeom prst="cloudCallout">
            <a:avLst>
              <a:gd name="adj1" fmla="val -45141"/>
              <a:gd name="adj2" fmla="val 83468"/>
            </a:avLst>
          </a:prstGeom>
          <a:ln w="7620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4400">
                <a:latin typeface="Times New Roman" panose="02020603050405020304" pitchFamily="18" charset="0"/>
                <a:cs typeface="Times New Roman" panose="02020603050405020304" pitchFamily="18" charset="0"/>
              </a:rPr>
              <a:t>Điểm tựa tinh thần có vai trò như thế nào?</a:t>
            </a:r>
            <a:endParaRPr lang="vi-VN" sz="4400">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a:off x="7459756" y="2573383"/>
            <a:ext cx="1616097" cy="452780"/>
          </a:xfrm>
          <a:prstGeom prst="curvedConnector3">
            <a:avLst/>
          </a:prstGeom>
          <a:ln w="571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8" name="Cloud Callout 17"/>
          <p:cNvSpPr/>
          <p:nvPr/>
        </p:nvSpPr>
        <p:spPr>
          <a:xfrm>
            <a:off x="3268013" y="1106354"/>
            <a:ext cx="5434148" cy="3252652"/>
          </a:xfrm>
          <a:prstGeom prst="cloudCallout">
            <a:avLst>
              <a:gd name="adj1" fmla="val -45141"/>
              <a:gd name="adj2" fmla="val 83468"/>
            </a:avLst>
          </a:prstGeom>
          <a:ln w="7620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4400">
                <a:latin typeface="Times New Roman" panose="02020603050405020304" pitchFamily="18" charset="0"/>
                <a:cs typeface="Times New Roman" panose="02020603050405020304" pitchFamily="18" charset="0"/>
              </a:rPr>
              <a:t>Thể loại chính của chủ đề? </a:t>
            </a:r>
            <a:endParaRPr lang="vi-VN" sz="4400">
              <a:latin typeface="Times New Roman" panose="02020603050405020304" pitchFamily="18" charset="0"/>
              <a:cs typeface="Times New Roman" panose="02020603050405020304" pitchFamily="18" charset="0"/>
            </a:endParaRPr>
          </a:p>
        </p:txBody>
      </p:sp>
      <p:sp>
        <p:nvSpPr>
          <p:cNvPr id="19" name="Rounded Rectangle 18"/>
          <p:cNvSpPr/>
          <p:nvPr/>
        </p:nvSpPr>
        <p:spPr>
          <a:xfrm>
            <a:off x="8684061" y="2182263"/>
            <a:ext cx="3033889" cy="1280928"/>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Thể loại: truyện</a:t>
            </a:r>
            <a:endParaRPr lang="vi-VN" sz="360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arn(inVertical)">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barn(inVertical)">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arn(inVertical)">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18"/>
                                        </p:tgtEl>
                                      </p:cBhvr>
                                    </p:animEffect>
                                    <p:set>
                                      <p:cBhvr>
                                        <p:cTn id="77" dur="1" fill="hold">
                                          <p:stCondLst>
                                            <p:cond delay="499"/>
                                          </p:stCondLst>
                                        </p:cTn>
                                        <p:tgtEl>
                                          <p:spTgt spid="18"/>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barn(inVertical)">
                                      <p:cBhvr>
                                        <p:cTn id="82" dur="500"/>
                                        <p:tgtEl>
                                          <p:spTgt spid="12"/>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barn(inVertical)">
                                      <p:cBhvr>
                                        <p:cTn id="8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8" grpId="0" animBg="1"/>
      <p:bldP spid="9" grpId="0" animBg="1"/>
      <p:bldP spid="9" grpId="1" animBg="1"/>
      <p:bldP spid="16" grpId="0" animBg="1"/>
      <p:bldP spid="20" grpId="0" animBg="1"/>
      <p:bldP spid="11" grpId="0" animBg="1"/>
      <p:bldP spid="11" grpId="1" animBg="1"/>
      <p:bldP spid="18" grpId="0" animBg="1"/>
      <p:bldP spid="18" grpId="1"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937011" y="2009854"/>
            <a:ext cx="3509682" cy="1398494"/>
          </a:xfrm>
          <a:prstGeom prst="roundRect">
            <a:avLst>
              <a:gd name="adj" fmla="val 36282"/>
            </a:avLst>
          </a:prstGeom>
          <a:solidFill>
            <a:schemeClr val="accent6">
              <a:lumMod val="40000"/>
              <a:lumOff val="60000"/>
            </a:schemeClr>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“Điểm tựa tinh thần”</a:t>
            </a:r>
            <a:endParaRPr kumimoji="0" lang="en-US" sz="40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8" name="Rounded Rectangle 7"/>
          <p:cNvSpPr/>
          <p:nvPr/>
        </p:nvSpPr>
        <p:spPr>
          <a:xfrm>
            <a:off x="2745506" y="0"/>
            <a:ext cx="3479427" cy="1398494"/>
          </a:xfrm>
          <a:prstGeom prst="roundRect">
            <a:avLst>
              <a:gd name="adj" fmla="val 29744"/>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smtClean="0">
                <a:ln>
                  <a:noFill/>
                </a:ln>
                <a:solidFill>
                  <a:srgbClr val="FFFFFF"/>
                </a:solidFill>
                <a:effectLst/>
                <a:uLnTx/>
                <a:uFillTx/>
                <a:latin typeface="Times New Roman" panose="02020603050405020304" pitchFamily="18" charset="0"/>
                <a:cs typeface="Times New Roman" panose="02020603050405020304" pitchFamily="18" charset="0"/>
              </a:rPr>
              <a:t>Gi</a:t>
            </a:r>
            <a:r>
              <a:rPr kumimoji="0" lang="en-US" sz="4000" b="0" i="0" u="none" strike="noStrike" kern="1200" cap="none" spc="0" normalizeH="0" noProof="0" smtClean="0">
                <a:ln>
                  <a:noFill/>
                </a:ln>
                <a:solidFill>
                  <a:srgbClr val="FFFFFF"/>
                </a:solidFill>
                <a:effectLst/>
                <a:uLnTx/>
                <a:uFillTx/>
                <a:latin typeface="Times New Roman" panose="02020603050405020304" pitchFamily="18" charset="0"/>
                <a:cs typeface="Times New Roman" panose="02020603050405020304" pitchFamily="18" charset="0"/>
              </a:rPr>
              <a:t>ó lạnh đầu mùa</a:t>
            </a:r>
            <a:endParaRPr kumimoji="0" lang="en-US" sz="40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cxnSp>
        <p:nvCxnSpPr>
          <p:cNvPr id="14" name="Curved Connector 13"/>
          <p:cNvCxnSpPr/>
          <p:nvPr/>
        </p:nvCxnSpPr>
        <p:spPr>
          <a:xfrm rot="10800000" flipV="1">
            <a:off x="3231618" y="3408348"/>
            <a:ext cx="1234391" cy="293436"/>
          </a:xfrm>
          <a:prstGeom prst="curvedConnector3">
            <a:avLst/>
          </a:prstGeom>
          <a:ln w="571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0" y="3701783"/>
            <a:ext cx="3509682" cy="1398494"/>
          </a:xfrm>
          <a:prstGeom prst="roundRect">
            <a:avLst>
              <a:gd name="adj" fmla="val 26008"/>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smtClean="0">
                <a:ln>
                  <a:noFill/>
                </a:ln>
                <a:solidFill>
                  <a:srgbClr val="FFFFFF"/>
                </a:solidFill>
                <a:effectLst/>
                <a:uLnTx/>
                <a:uFillTx/>
                <a:latin typeface="Times New Roman" panose="02020603050405020304" pitchFamily="18" charset="0"/>
                <a:cs typeface="Times New Roman" panose="02020603050405020304" pitchFamily="18" charset="0"/>
              </a:rPr>
              <a:t>Chiếc</a:t>
            </a:r>
            <a:r>
              <a:rPr kumimoji="0" lang="en-US" sz="4000" b="0" i="0" u="none" strike="noStrike" kern="1200" cap="none" spc="0" normalizeH="0" noProof="0" smtClean="0">
                <a:ln>
                  <a:noFill/>
                </a:ln>
                <a:solidFill>
                  <a:srgbClr val="FFFFFF"/>
                </a:solidFill>
                <a:effectLst/>
                <a:uLnTx/>
                <a:uFillTx/>
                <a:latin typeface="Times New Roman" panose="02020603050405020304" pitchFamily="18" charset="0"/>
                <a:cs typeface="Times New Roman" panose="02020603050405020304" pitchFamily="18" charset="0"/>
              </a:rPr>
              <a:t> lá cuối cùng</a:t>
            </a:r>
            <a:endParaRPr kumimoji="0" lang="en-US" sz="40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cxnSp>
        <p:nvCxnSpPr>
          <p:cNvPr id="17" name="Curved Connector 16"/>
          <p:cNvCxnSpPr/>
          <p:nvPr/>
        </p:nvCxnSpPr>
        <p:spPr>
          <a:xfrm rot="16200000" flipH="1">
            <a:off x="5529720" y="3483557"/>
            <a:ext cx="1390426" cy="1240007"/>
          </a:xfrm>
          <a:prstGeom prst="curvedConnector3">
            <a:avLst/>
          </a:prstGeom>
          <a:ln w="571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5280376" y="4820194"/>
            <a:ext cx="3509682" cy="1398494"/>
          </a:xfrm>
          <a:prstGeom prst="roundRect">
            <a:avLst>
              <a:gd name="adj" fmla="val 26008"/>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smtClean="0">
                <a:ln>
                  <a:noFill/>
                </a:ln>
                <a:solidFill>
                  <a:srgbClr val="FFFFFF"/>
                </a:solidFill>
                <a:effectLst/>
                <a:uLnTx/>
                <a:uFillTx/>
                <a:latin typeface="Times New Roman" panose="02020603050405020304" pitchFamily="18" charset="0"/>
                <a:cs typeface="Times New Roman" panose="02020603050405020304" pitchFamily="18" charset="0"/>
              </a:rPr>
              <a:t>Con gái</a:t>
            </a:r>
            <a:r>
              <a:rPr kumimoji="0" lang="en-US" sz="4000" b="0" i="0" u="none" strike="noStrike" kern="1200" cap="none" spc="0" normalizeH="0" noProof="0" smtClean="0">
                <a:ln>
                  <a:noFill/>
                </a:ln>
                <a:solidFill>
                  <a:srgbClr val="FFFFFF"/>
                </a:solidFill>
                <a:effectLst/>
                <a:uLnTx/>
                <a:uFillTx/>
                <a:latin typeface="Times New Roman" panose="02020603050405020304" pitchFamily="18" charset="0"/>
                <a:cs typeface="Times New Roman" panose="02020603050405020304" pitchFamily="18" charset="0"/>
              </a:rPr>
              <a:t> của mẹ</a:t>
            </a:r>
            <a:endParaRPr kumimoji="0" lang="en-US" sz="40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11" name="Rounded Rectangle 10"/>
          <p:cNvSpPr/>
          <p:nvPr/>
        </p:nvSpPr>
        <p:spPr>
          <a:xfrm>
            <a:off x="8672536" y="1389824"/>
            <a:ext cx="3509682" cy="1398494"/>
          </a:xfrm>
          <a:prstGeom prst="roundRect">
            <a:avLst>
              <a:gd name="adj" fmla="val 34414"/>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smtClean="0">
                <a:ln>
                  <a:noFill/>
                </a:ln>
                <a:solidFill>
                  <a:srgbClr val="FFFFFF"/>
                </a:solidFill>
                <a:effectLst/>
                <a:uLnTx/>
                <a:uFillTx/>
                <a:latin typeface="Times New Roman" panose="02020603050405020304" pitchFamily="18" charset="0"/>
                <a:cs typeface="Times New Roman" panose="02020603050405020304" pitchFamily="18" charset="0"/>
              </a:rPr>
              <a:t>Tuổi</a:t>
            </a:r>
            <a:r>
              <a:rPr kumimoji="0" lang="en-US" sz="4000" b="0" i="0" u="none" strike="noStrike" kern="1200" cap="none" spc="0" normalizeH="0" noProof="0" smtClean="0">
                <a:ln>
                  <a:noFill/>
                </a:ln>
                <a:solidFill>
                  <a:srgbClr val="FFFFFF"/>
                </a:solidFill>
                <a:effectLst/>
                <a:uLnTx/>
                <a:uFillTx/>
                <a:latin typeface="Times New Roman" panose="02020603050405020304" pitchFamily="18" charset="0"/>
                <a:cs typeface="Times New Roman" panose="02020603050405020304" pitchFamily="18" charset="0"/>
              </a:rPr>
              <a:t> thơ tôi</a:t>
            </a:r>
            <a:endParaRPr kumimoji="0" lang="en-US" sz="40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cxnSp>
        <p:nvCxnSpPr>
          <p:cNvPr id="18" name="Curved Connector 17"/>
          <p:cNvCxnSpPr/>
          <p:nvPr/>
        </p:nvCxnSpPr>
        <p:spPr>
          <a:xfrm rot="10800000">
            <a:off x="4271554" y="1389824"/>
            <a:ext cx="849086" cy="620030"/>
          </a:xfrm>
          <a:prstGeom prst="curvedConnector3">
            <a:avLst/>
          </a:prstGeom>
          <a:ln w="5715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21" name="Curved Connector 20"/>
          <p:cNvCxnSpPr>
            <a:endCxn id="11" idx="1"/>
          </p:cNvCxnSpPr>
          <p:nvPr/>
        </p:nvCxnSpPr>
        <p:spPr>
          <a:xfrm flipV="1">
            <a:off x="7393240" y="2089071"/>
            <a:ext cx="1279296" cy="814677"/>
          </a:xfrm>
          <a:prstGeom prst="curvedConnector3">
            <a:avLst/>
          </a:prstGeom>
          <a:ln w="571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22" name="Cloud Callout 21"/>
          <p:cNvSpPr/>
          <p:nvPr/>
        </p:nvSpPr>
        <p:spPr>
          <a:xfrm>
            <a:off x="4743494" y="1184014"/>
            <a:ext cx="5434148" cy="3252652"/>
          </a:xfrm>
          <a:prstGeom prst="cloudCallout">
            <a:avLst>
              <a:gd name="adj1" fmla="val -45141"/>
              <a:gd name="adj2" fmla="val 83468"/>
            </a:avLst>
          </a:prstGeom>
          <a:ln w="7620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smtClean="0">
                <a:latin typeface="Times New Roman" panose="02020603050405020304" pitchFamily="18" charset="0"/>
                <a:cs typeface="Times New Roman" panose="02020603050405020304" pitchFamily="18" charset="0"/>
              </a:rPr>
              <a:t>Các văn bản thuộc </a:t>
            </a:r>
            <a:r>
              <a:rPr lang="vi-VN" sz="4400" smtClean="0">
                <a:latin typeface="Times New Roman" panose="02020603050405020304" pitchFamily="18" charset="0"/>
                <a:cs typeface="Times New Roman" panose="02020603050405020304" pitchFamily="18" charset="0"/>
              </a:rPr>
              <a:t>chủ </a:t>
            </a:r>
            <a:r>
              <a:rPr lang="vi-VN" sz="4400">
                <a:latin typeface="Times New Roman" panose="02020603050405020304" pitchFamily="18" charset="0"/>
                <a:cs typeface="Times New Roman" panose="02020603050405020304" pitchFamily="18" charset="0"/>
              </a:rPr>
              <a:t>đề? </a:t>
            </a:r>
            <a:endParaRPr lang="vi-VN" sz="4400">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1"/>
          <a:stretch>
            <a:fillRect/>
          </a:stretch>
        </p:blipFill>
        <p:spPr>
          <a:xfrm>
            <a:off x="174800" y="351048"/>
            <a:ext cx="2536367" cy="2552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p:cNvPicPr>
            <a:picLocks noChangeAspect="1"/>
          </p:cNvPicPr>
          <p:nvPr/>
        </p:nvPicPr>
        <p:blipFill>
          <a:blip r:embed="rId2"/>
          <a:stretch>
            <a:fillRect/>
          </a:stretch>
        </p:blipFill>
        <p:spPr>
          <a:xfrm>
            <a:off x="6332608" y="37049"/>
            <a:ext cx="2457450" cy="1857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p:cNvPicPr>
            <a:picLocks noChangeAspect="1"/>
          </p:cNvPicPr>
          <p:nvPr/>
        </p:nvPicPr>
        <p:blipFill>
          <a:blip r:embed="rId3"/>
          <a:stretch>
            <a:fillRect/>
          </a:stretch>
        </p:blipFill>
        <p:spPr>
          <a:xfrm>
            <a:off x="8940184" y="3203447"/>
            <a:ext cx="3105318" cy="21981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25"/>
          <p:cNvPicPr>
            <a:picLocks noChangeAspect="1"/>
          </p:cNvPicPr>
          <p:nvPr/>
        </p:nvPicPr>
        <p:blipFill>
          <a:blip r:embed="rId4"/>
          <a:stretch>
            <a:fillRect/>
          </a:stretch>
        </p:blipFill>
        <p:spPr>
          <a:xfrm>
            <a:off x="2514458" y="4552096"/>
            <a:ext cx="2290699" cy="18419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fltVal val="0"/>
                                          </p:val>
                                        </p:tav>
                                        <p:tav tm="100000">
                                          <p:val>
                                            <p:strVal val="#ppt_w"/>
                                          </p:val>
                                        </p:tav>
                                      </p:tavLst>
                                    </p:anim>
                                    <p:anim calcmode="lin" valueType="num">
                                      <p:cBhvr>
                                        <p:cTn id="31" dur="500" fill="hold"/>
                                        <p:tgtEl>
                                          <p:spTgt spid="23"/>
                                        </p:tgtEl>
                                        <p:attrNameLst>
                                          <p:attrName>ppt_h</p:attrName>
                                        </p:attrNameLst>
                                      </p:cBhvr>
                                      <p:tavLst>
                                        <p:tav tm="0">
                                          <p:val>
                                            <p:fltVal val="0"/>
                                          </p:val>
                                        </p:tav>
                                        <p:tav tm="100000">
                                          <p:val>
                                            <p:strVal val="#ppt_h"/>
                                          </p:val>
                                        </p:tav>
                                      </p:tavLst>
                                    </p:anim>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arn(inVertical)">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arn(inVertical)">
                                      <p:cBhvr>
                                        <p:cTn id="65" dur="500"/>
                                        <p:tgtEl>
                                          <p:spTgt spid="16"/>
                                        </p:tgtEl>
                                      </p:cBhvr>
                                    </p:animEffect>
                                  </p:childTnLst>
                                </p:cTn>
                              </p:par>
                              <p:par>
                                <p:cTn id="66" presetID="16" presetClass="entr" presetSubtype="21"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barn(inVertical)">
                                      <p:cBhvr>
                                        <p:cTn id="68" dur="5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barn(inVertical)">
                                      <p:cBhvr>
                                        <p:cTn id="7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6" grpId="0" animBg="1"/>
      <p:bldP spid="20" grpId="0" animBg="1"/>
      <p:bldP spid="11" grpId="0" animBg="1"/>
      <p:bldP spid="22" grpId="0" animBg="1"/>
      <p:bldP spid="22" grpId="1" animBg="1"/>
    </p:bldLst>
  </p:timing>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2.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3.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4.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5.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6.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7.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7622</Words>
  <Application>WPS Presentation</Application>
  <PresentationFormat>Widescreen</PresentationFormat>
  <Paragraphs>401</Paragraphs>
  <Slides>47</Slides>
  <Notes>1</Notes>
  <HiddenSlides>0</HiddenSlides>
  <MMClips>2</MMClips>
  <ScaleCrop>false</ScaleCrop>
  <HeadingPairs>
    <vt:vector size="6" baseType="variant">
      <vt:variant>
        <vt:lpstr>已用的字体</vt:lpstr>
      </vt:variant>
      <vt:variant>
        <vt:i4>12</vt:i4>
      </vt:variant>
      <vt:variant>
        <vt:lpstr>主题</vt:lpstr>
      </vt:variant>
      <vt:variant>
        <vt:i4>3</vt:i4>
      </vt:variant>
      <vt:variant>
        <vt:lpstr>幻灯片标题</vt:lpstr>
      </vt:variant>
      <vt:variant>
        <vt:i4>47</vt:i4>
      </vt:variant>
    </vt:vector>
  </HeadingPairs>
  <TitlesOfParts>
    <vt:vector size="62" baseType="lpstr">
      <vt:lpstr>Arial</vt:lpstr>
      <vt:lpstr>SimSun</vt:lpstr>
      <vt:lpstr>Wingdings</vt:lpstr>
      <vt:lpstr>Times New Roman</vt:lpstr>
      <vt:lpstr>Microsoft YaHei</vt:lpstr>
      <vt:lpstr>Arial Unicode MS</vt:lpstr>
      <vt:lpstr>黑体</vt:lpstr>
      <vt:lpstr>.VnTime</vt:lpstr>
      <vt:lpstr>Arial Unicode MS</vt:lpstr>
      <vt:lpstr>Calibri</vt:lpstr>
      <vt:lpstr>Calibri</vt:lpstr>
      <vt:lpstr>.VnTime</vt:lpstr>
      <vt:lpstr>Office 主题</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c:creator>
  <cp:lastModifiedBy>HP</cp:lastModifiedBy>
  <cp:revision>42</cp:revision>
  <dcterms:created xsi:type="dcterms:W3CDTF">2021-11-30T14:57:00Z</dcterms:created>
  <dcterms:modified xsi:type="dcterms:W3CDTF">2022-03-19T08:05:00Z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4031EAD690674CBFB4CCEB6749F5E9A5</vt:lpwstr>
  </property>
  <property fmtid="{D5CDD505-2E9C-101B-9397-08002B2CF9AE}" pid="3" name="KSOProductBuildVer">
    <vt:lpwstr>1033-11.2.0.11029</vt:lpwstr>
  </property>
</Properties>
</file>